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1"/>
  </p:sldMasterIdLst>
  <p:notesMasterIdLst>
    <p:notesMasterId r:id="rId12"/>
  </p:notesMasterIdLst>
  <p:handoutMasterIdLst>
    <p:handoutMasterId r:id="rId13"/>
  </p:handoutMasterIdLst>
  <p:sldIdLst>
    <p:sldId id="326" r:id="rId2"/>
    <p:sldId id="369" r:id="rId3"/>
    <p:sldId id="425" r:id="rId4"/>
    <p:sldId id="426" r:id="rId5"/>
    <p:sldId id="427" r:id="rId6"/>
    <p:sldId id="428" r:id="rId7"/>
    <p:sldId id="429" r:id="rId8"/>
    <p:sldId id="430" r:id="rId9"/>
    <p:sldId id="327" r:id="rId10"/>
    <p:sldId id="423" r:id="rId11"/>
  </p:sldIdLst>
  <p:sldSz cx="12192000" cy="6858000"/>
  <p:notesSz cx="6819900" cy="99187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4" userDrawn="1">
          <p15:clr>
            <a:srgbClr val="A4A3A4"/>
          </p15:clr>
        </p15:guide>
        <p15:guide id="2" pos="214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3BB"/>
    <a:srgbClr val="005AA5"/>
    <a:srgbClr val="5AA500"/>
    <a:srgbClr val="7F7F7F"/>
    <a:srgbClr val="F37021"/>
    <a:srgbClr val="A5005A"/>
    <a:srgbClr val="FFFFFF"/>
    <a:srgbClr val="A59E00"/>
    <a:srgbClr val="7A85BD"/>
    <a:srgbClr val="0068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5653" autoAdjust="0"/>
    <p:restoredTop sz="95529" autoAdjust="0"/>
  </p:normalViewPr>
  <p:slideViewPr>
    <p:cSldViewPr>
      <p:cViewPr varScale="1">
        <p:scale>
          <a:sx n="86" d="100"/>
          <a:sy n="86" d="100"/>
        </p:scale>
        <p:origin x="72" y="10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p:cViewPr varScale="1">
        <p:scale>
          <a:sx n="60" d="100"/>
          <a:sy n="60" d="100"/>
        </p:scale>
        <p:origin x="3269" y="62"/>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88626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104775" y="744538"/>
            <a:ext cx="6610350" cy="3717925"/>
          </a:xfrm>
          <a:prstGeom prst="rect">
            <a:avLst/>
          </a:prstGeom>
          <a:noFill/>
          <a:ln w="12700">
            <a:solidFill>
              <a:prstClr val="black"/>
            </a:solidFill>
          </a:ln>
        </p:spPr>
        <p:txBody>
          <a:bodyPr vert="horz" lIns="95710" tIns="47855" rIns="95710" bIns="47855" rtlCol="0" anchor="ctr"/>
          <a:lstStyle/>
          <a:p>
            <a:endParaRPr lang="en-GB"/>
          </a:p>
        </p:txBody>
      </p:sp>
      <p:sp>
        <p:nvSpPr>
          <p:cNvPr id="5" name="Notes Placeholder 4"/>
          <p:cNvSpPr>
            <a:spLocks noGrp="1"/>
          </p:cNvSpPr>
          <p:nvPr>
            <p:ph type="body" sz="quarter" idx="3"/>
          </p:nvPr>
        </p:nvSpPr>
        <p:spPr>
          <a:xfrm>
            <a:off x="681990" y="4711383"/>
            <a:ext cx="5455920" cy="4463415"/>
          </a:xfrm>
          <a:prstGeom prst="rect">
            <a:avLst/>
          </a:prstGeom>
        </p:spPr>
        <p:txBody>
          <a:bodyPr vert="horz" lIns="95710" tIns="47855" rIns="95710" bIns="4785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59519663"/>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86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42335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686738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6719014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617659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02407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05508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4775" y="744538"/>
            <a:ext cx="6610350" cy="3717925"/>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49467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hyperlink" Target="https://www.youtube.com/channel/UCNYDubLX1YJ6R5ZJvNMTHog" TargetMode="External"/><Relationship Id="rId3" Type="http://schemas.openxmlformats.org/officeDocument/2006/relationships/image" Target="../media/image3.png"/><Relationship Id="rId7" Type="http://schemas.openxmlformats.org/officeDocument/2006/relationships/hyperlink" Target="https://twitter.com/marlow_group" TargetMode="External"/><Relationship Id="rId12" Type="http://schemas.openxmlformats.org/officeDocument/2006/relationships/image" Target="../media/image9.png"/><Relationship Id="rId2" Type="http://schemas.openxmlformats.org/officeDocument/2006/relationships/image" Target="../media/image5.jpg"/><Relationship Id="rId1" Type="http://schemas.openxmlformats.org/officeDocument/2006/relationships/slideMaster" Target="../slideMasters/slideMaster1.xml"/><Relationship Id="rId6" Type="http://schemas.openxmlformats.org/officeDocument/2006/relationships/image" Target="../media/image6.png"/><Relationship Id="rId11" Type="http://schemas.openxmlformats.org/officeDocument/2006/relationships/hyperlink" Target="https://www.instagram.com/marlownavigation/" TargetMode="External"/><Relationship Id="rId5" Type="http://schemas.openxmlformats.org/officeDocument/2006/relationships/hyperlink" Target="https://www.facebook.com/MarlowNavigationCareers" TargetMode="External"/><Relationship Id="rId10" Type="http://schemas.openxmlformats.org/officeDocument/2006/relationships/image" Target="../media/image8.png"/><Relationship Id="rId4" Type="http://schemas.openxmlformats.org/officeDocument/2006/relationships/image" Target="../media/image4.png"/><Relationship Id="rId9" Type="http://schemas.openxmlformats.org/officeDocument/2006/relationships/hyperlink" Target="https://www.linkedin.com/company/marlow-navigation" TargetMode="External"/><Relationship Id="rId1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1_Section Header">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EB07BD8-2118-4878-9C3E-0BBC4633E105}"/>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57967" y="874105"/>
            <a:ext cx="5479297" cy="4318121"/>
          </a:xfrm>
          <a:prstGeom prst="rect">
            <a:avLst/>
          </a:prstGeom>
        </p:spPr>
      </p:pic>
      <p:pic>
        <p:nvPicPr>
          <p:cNvPr id="9" name="Picture 8">
            <a:extLst>
              <a:ext uri="{FF2B5EF4-FFF2-40B4-BE49-F238E27FC236}">
                <a16:creationId xmlns:a16="http://schemas.microsoft.com/office/drawing/2014/main" id="{9A602B04-3735-4786-BBB0-97C74081B1B9}"/>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711624" y="4094298"/>
            <a:ext cx="1443505" cy="836486"/>
          </a:xfrm>
          <a:prstGeom prst="rect">
            <a:avLst/>
          </a:prstGeom>
        </p:spPr>
      </p:pic>
      <p:sp>
        <p:nvSpPr>
          <p:cNvPr id="10" name="Content Placeholder 5">
            <a:extLst>
              <a:ext uri="{FF2B5EF4-FFF2-40B4-BE49-F238E27FC236}">
                <a16:creationId xmlns:a16="http://schemas.microsoft.com/office/drawing/2014/main" id="{32157875-D7C5-4BC9-AB7E-472AFCF54E1B}"/>
              </a:ext>
            </a:extLst>
          </p:cNvPr>
          <p:cNvSpPr>
            <a:spLocks noGrp="1"/>
          </p:cNvSpPr>
          <p:nvPr>
            <p:ph sz="quarter" idx="10"/>
          </p:nvPr>
        </p:nvSpPr>
        <p:spPr>
          <a:xfrm>
            <a:off x="467563" y="3148652"/>
            <a:ext cx="3822331" cy="396973"/>
          </a:xfrm>
        </p:spPr>
        <p:txBody>
          <a:bodyPr>
            <a:noAutofit/>
          </a:bodyPr>
          <a:lstStyle>
            <a:lvl1pPr>
              <a:defRPr sz="1800"/>
            </a:lvl1pPr>
          </a:lstStyle>
          <a:p>
            <a:pPr marL="108000" indent="0">
              <a:lnSpc>
                <a:spcPct val="120000"/>
              </a:lnSpc>
              <a:spcBef>
                <a:spcPts val="0"/>
              </a:spcBef>
              <a:spcAft>
                <a:spcPts val="0"/>
              </a:spcAft>
              <a:buNone/>
            </a:pPr>
            <a:r>
              <a:rPr lang="en-US" dirty="0">
                <a:solidFill>
                  <a:srgbClr val="0093BB"/>
                </a:solidFill>
                <a:latin typeface="+mj-lt"/>
              </a:rPr>
              <a:t>INTRODUCTION</a:t>
            </a:r>
          </a:p>
        </p:txBody>
      </p:sp>
      <p:sp>
        <p:nvSpPr>
          <p:cNvPr id="11" name="Text Placeholder 6">
            <a:extLst>
              <a:ext uri="{FF2B5EF4-FFF2-40B4-BE49-F238E27FC236}">
                <a16:creationId xmlns:a16="http://schemas.microsoft.com/office/drawing/2014/main" id="{AA06E1ED-CF89-492B-9626-6995119F0CBF}"/>
              </a:ext>
            </a:extLst>
          </p:cNvPr>
          <p:cNvSpPr>
            <a:spLocks noGrp="1"/>
          </p:cNvSpPr>
          <p:nvPr>
            <p:ph type="body" sz="quarter" idx="11" hasCustomPrompt="1"/>
          </p:nvPr>
        </p:nvSpPr>
        <p:spPr>
          <a:xfrm>
            <a:off x="479375" y="1125414"/>
            <a:ext cx="3822331" cy="359370"/>
          </a:xfrm>
        </p:spPr>
        <p:txBody>
          <a:bodyPr>
            <a:noAutofit/>
          </a:bodyPr>
          <a:lstStyle>
            <a:lvl1pPr>
              <a:defRPr sz="1800"/>
            </a:lvl1pPr>
          </a:lstStyle>
          <a:p>
            <a:r>
              <a:rPr lang="en-US" dirty="0">
                <a:solidFill>
                  <a:srgbClr val="005AA5"/>
                </a:solidFill>
              </a:rPr>
              <a:t>PARTNER. SHIP. REDEFINED.</a:t>
            </a:r>
          </a:p>
        </p:txBody>
      </p:sp>
      <p:sp>
        <p:nvSpPr>
          <p:cNvPr id="13" name="Title 4">
            <a:extLst>
              <a:ext uri="{FF2B5EF4-FFF2-40B4-BE49-F238E27FC236}">
                <a16:creationId xmlns:a16="http://schemas.microsoft.com/office/drawing/2014/main" id="{2DB387CC-A038-4761-BED3-1033E49E6788}"/>
              </a:ext>
            </a:extLst>
          </p:cNvPr>
          <p:cNvSpPr>
            <a:spLocks noGrp="1"/>
          </p:cNvSpPr>
          <p:nvPr>
            <p:ph type="title"/>
          </p:nvPr>
        </p:nvSpPr>
        <p:spPr>
          <a:xfrm>
            <a:off x="473470" y="2204864"/>
            <a:ext cx="3816424" cy="566936"/>
          </a:xfrm>
        </p:spPr>
        <p:txBody>
          <a:bodyPr>
            <a:noAutofit/>
          </a:bodyPr>
          <a:lstStyle>
            <a:lvl1pPr>
              <a:defRPr sz="3600"/>
            </a:lvl1pPr>
          </a:lstStyle>
          <a:p>
            <a:r>
              <a:rPr lang="en-US" dirty="0">
                <a:solidFill>
                  <a:srgbClr val="005AA5"/>
                </a:solidFill>
              </a:rPr>
              <a:t>THE A-Z OF</a:t>
            </a:r>
            <a:br>
              <a:rPr lang="en-US" dirty="0">
                <a:solidFill>
                  <a:srgbClr val="005AA5"/>
                </a:solidFill>
              </a:rPr>
            </a:br>
            <a:r>
              <a:rPr lang="en-US" dirty="0">
                <a:solidFill>
                  <a:srgbClr val="005AA5"/>
                </a:solidFill>
              </a:rPr>
              <a:t>SHIPMANAGEMENT</a:t>
            </a:r>
          </a:p>
        </p:txBody>
      </p:sp>
    </p:spTree>
    <p:extLst>
      <p:ext uri="{BB962C8B-B14F-4D97-AF65-F5344CB8AC3E}">
        <p14:creationId xmlns:p14="http://schemas.microsoft.com/office/powerpoint/2010/main" val="1038663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504CD68E-B7A2-4EB1-9FE0-2FEDE960AB1C}"/>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331990804"/>
      </p:ext>
    </p:extLst>
  </p:cSld>
  <p:clrMapOvr>
    <a:masterClrMapping/>
  </p:clrMapOvr>
  <p:hf hdr="0" ftr="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a:extLst>
              <a:ext uri="{FF2B5EF4-FFF2-40B4-BE49-F238E27FC236}">
                <a16:creationId xmlns:a16="http://schemas.microsoft.com/office/drawing/2014/main" id="{2F161F07-495C-43BD-A665-0B59FF916DD4}"/>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18744486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3392" y="1846050"/>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3392"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7440" y="1846051"/>
            <a:ext cx="4937760" cy="736282"/>
          </a:xfrm>
        </p:spPr>
        <p:txBody>
          <a:bodyPr lIns="91440" rIns="91440" anchor="ctr">
            <a:normAutofit/>
          </a:bodyPr>
          <a:lstStyle>
            <a:lvl1pPr marL="0" indent="0">
              <a:buNone/>
              <a:defRPr sz="1800" b="0" cap="all" baseline="0">
                <a:solidFill>
                  <a:srgbClr val="0093BB"/>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7440" y="2582333"/>
            <a:ext cx="4937760" cy="328676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Placeholder 1">
            <a:extLst>
              <a:ext uri="{FF2B5EF4-FFF2-40B4-BE49-F238E27FC236}">
                <a16:creationId xmlns:a16="http://schemas.microsoft.com/office/drawing/2014/main" id="{AAD6F2B1-E446-40CA-ACE4-64276C999643}"/>
              </a:ext>
            </a:extLst>
          </p:cNvPr>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Tree>
    <p:extLst>
      <p:ext uri="{BB962C8B-B14F-4D97-AF65-F5344CB8AC3E}">
        <p14:creationId xmlns:p14="http://schemas.microsoft.com/office/powerpoint/2010/main" val="2931040129"/>
      </p:ext>
    </p:extLst>
  </p:cSld>
  <p:clrMapOvr>
    <a:masterClrMapping/>
  </p:clrMapOvr>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9" name="Rectangle 8"/>
          <p:cNvSpPr/>
          <p:nvPr/>
        </p:nvSpPr>
        <p:spPr>
          <a:xfrm>
            <a:off x="3954246" y="0"/>
            <a:ext cx="125530" cy="6858000"/>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hasCustomPrompt="1"/>
          </p:nvPr>
        </p:nvSpPr>
        <p:spPr>
          <a:xfrm>
            <a:off x="457200" y="594359"/>
            <a:ext cx="3200400" cy="2286000"/>
          </a:xfrm>
          <a:prstGeom prst="rect">
            <a:avLst/>
          </a:prstGeom>
        </p:spPr>
        <p:txBody>
          <a:bodyPr anchor="b">
            <a:normAutofit/>
          </a:bodyPr>
          <a:lstStyle>
            <a:lvl1pPr>
              <a:defRPr sz="3600" b="0">
                <a:solidFill>
                  <a:srgbClr val="FFFFFF"/>
                </a:solidFill>
              </a:defRPr>
            </a:lvl1pPr>
          </a:lstStyle>
          <a:p>
            <a:r>
              <a:rPr lang="en-US" dirty="0"/>
              <a:t>CLICK TO EDIT MASTER TITLE</a:t>
            </a:r>
          </a:p>
        </p:txBody>
      </p:sp>
      <p:sp>
        <p:nvSpPr>
          <p:cNvPr id="3" name="Content Placeholder 2"/>
          <p:cNvSpPr>
            <a:spLocks noGrp="1"/>
          </p:cNvSpPr>
          <p:nvPr>
            <p:ph idx="1" hasCustomPrompt="1"/>
          </p:nvPr>
        </p:nvSpPr>
        <p:spPr>
          <a:xfrm>
            <a:off x="4866106" y="1047404"/>
            <a:ext cx="6492240" cy="5257800"/>
          </a:xfrm>
        </p:spPr>
        <p:txBody>
          <a:bodyPr/>
          <a:lstStyle>
            <a:lvl1pPr>
              <a:defRPr sz="1800"/>
            </a:lvl1pPr>
            <a:lvl2pPr>
              <a:defRPr sz="1400"/>
            </a:lvl2pPr>
            <a:lvl3pPr>
              <a:defRPr sz="14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10" name="Picture 9">
            <a:extLst>
              <a:ext uri="{FF2B5EF4-FFF2-40B4-BE49-F238E27FC236}">
                <a16:creationId xmlns:a16="http://schemas.microsoft.com/office/drawing/2014/main" id="{D909A53D-CCC3-47C9-8DBA-75B9F0F21F83}"/>
              </a:ext>
            </a:extLst>
          </p:cNvPr>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4041800411"/>
      </p:ext>
    </p:extLst>
  </p:cSld>
  <p:clrMapOvr>
    <a:masterClrMapping/>
  </p:clrMapOvr>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2_Custom Layout">
    <p:bg>
      <p:bgPr>
        <a:blipFill dpi="0" rotWithShape="1">
          <a:blip r:embed="rId2">
            <a:lum/>
          </a:blip>
          <a:srcRect/>
          <a:stretch>
            <a:fillRect t="-8000" b="-8000"/>
          </a:stretch>
        </a:blipFill>
        <a:effectLst/>
      </p:bgPr>
    </p:bg>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3087BDBC-230C-42EF-93EA-8849A859DA4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91409" y="835911"/>
            <a:ext cx="5479297" cy="4318121"/>
          </a:xfrm>
          <a:prstGeom prst="rect">
            <a:avLst/>
          </a:prstGeom>
        </p:spPr>
      </p:pic>
      <p:sp>
        <p:nvSpPr>
          <p:cNvPr id="36" name="TextBox 35"/>
          <p:cNvSpPr txBox="1"/>
          <p:nvPr userDrawn="1"/>
        </p:nvSpPr>
        <p:spPr>
          <a:xfrm>
            <a:off x="719404" y="1700809"/>
            <a:ext cx="3435725" cy="2272417"/>
          </a:xfrm>
          <a:prstGeom prst="rect">
            <a:avLst/>
          </a:prstGeom>
          <a:noFill/>
        </p:spPr>
        <p:txBody>
          <a:bodyPr wrap="square" rtlCol="0">
            <a:spAutoFit/>
          </a:bodyPr>
          <a:lstStyle/>
          <a:p>
            <a:pPr algn="just">
              <a:lnSpc>
                <a:spcPts val="1700"/>
              </a:lnSpc>
              <a:spcBef>
                <a:spcPts val="0"/>
              </a:spcBef>
              <a:spcAft>
                <a:spcPts val="0"/>
              </a:spcAft>
            </a:pPr>
            <a:r>
              <a:rPr lang="en-GB" sz="1400" cap="none" baseline="0" noProof="0" dirty="0">
                <a:solidFill>
                  <a:srgbClr val="0093BB"/>
                </a:solidFill>
                <a:latin typeface="+mn-lt"/>
              </a:rPr>
              <a:t>Marlow Navigation Co. Ltd.</a:t>
            </a:r>
          </a:p>
          <a:p>
            <a:pPr algn="just">
              <a:lnSpc>
                <a:spcPts val="1700"/>
              </a:lnSpc>
              <a:spcBef>
                <a:spcPts val="0"/>
              </a:spcBef>
              <a:spcAft>
                <a:spcPts val="0"/>
              </a:spcAft>
            </a:pPr>
            <a:r>
              <a:rPr lang="en-GB" sz="1400" cap="none" baseline="0" noProof="0" dirty="0">
                <a:solidFill>
                  <a:srgbClr val="005AA5"/>
                </a:solidFill>
                <a:latin typeface="+mn-lt"/>
              </a:rPr>
              <a:t>13 </a:t>
            </a:r>
            <a:r>
              <a:rPr lang="en-GB" sz="1400" cap="none" baseline="0" noProof="0" dirty="0" err="1">
                <a:solidFill>
                  <a:srgbClr val="005AA5"/>
                </a:solidFill>
                <a:latin typeface="+mn-lt"/>
              </a:rPr>
              <a:t>Alexandrias</a:t>
            </a:r>
            <a:r>
              <a:rPr lang="en-GB" sz="1400" cap="none" baseline="0" noProof="0" dirty="0">
                <a:solidFill>
                  <a:srgbClr val="005AA5"/>
                </a:solidFill>
                <a:latin typeface="+mn-lt"/>
              </a:rPr>
              <a:t> Street, 3013</a:t>
            </a:r>
          </a:p>
          <a:p>
            <a:pPr algn="just">
              <a:lnSpc>
                <a:spcPts val="1700"/>
              </a:lnSpc>
              <a:spcBef>
                <a:spcPts val="0"/>
              </a:spcBef>
              <a:spcAft>
                <a:spcPts val="0"/>
              </a:spcAft>
            </a:pPr>
            <a:endParaRPr lang="en-GB" sz="1400" cap="none" baseline="0" noProof="0" dirty="0">
              <a:solidFill>
                <a:srgbClr val="005AA5"/>
              </a:solidFill>
              <a:latin typeface="+mn-lt"/>
            </a:endParaRPr>
          </a:p>
          <a:p>
            <a:pPr algn="just">
              <a:lnSpc>
                <a:spcPts val="1700"/>
              </a:lnSpc>
              <a:spcBef>
                <a:spcPts val="0"/>
              </a:spcBef>
              <a:spcAft>
                <a:spcPts val="0"/>
              </a:spcAft>
            </a:pPr>
            <a:r>
              <a:rPr lang="en-GB" sz="1400" cap="none" baseline="0" noProof="0" dirty="0">
                <a:solidFill>
                  <a:srgbClr val="005AA5"/>
                </a:solidFill>
                <a:latin typeface="+mn-lt"/>
              </a:rPr>
              <a:t>P.O. Box 54077, CY-3720 </a:t>
            </a:r>
          </a:p>
          <a:p>
            <a:pPr algn="just">
              <a:lnSpc>
                <a:spcPts val="1700"/>
              </a:lnSpc>
              <a:spcBef>
                <a:spcPts val="0"/>
              </a:spcBef>
              <a:spcAft>
                <a:spcPts val="0"/>
              </a:spcAft>
            </a:pPr>
            <a:r>
              <a:rPr lang="en-GB" sz="1400" cap="none" baseline="0" noProof="0" dirty="0">
                <a:solidFill>
                  <a:srgbClr val="005AA5"/>
                </a:solidFill>
                <a:latin typeface="+mn-lt"/>
              </a:rPr>
              <a:t>Limassol, CYPRUS</a:t>
            </a:r>
          </a:p>
          <a:p>
            <a:pPr algn="just">
              <a:lnSpc>
                <a:spcPts val="1700"/>
              </a:lnSpc>
              <a:spcBef>
                <a:spcPts val="0"/>
              </a:spcBef>
              <a:spcAft>
                <a:spcPts val="0"/>
              </a:spcAft>
            </a:pPr>
            <a:endParaRPr lang="en-GB" sz="1400" cap="none" baseline="0" noProof="0" dirty="0">
              <a:solidFill>
                <a:srgbClr val="005AA5"/>
              </a:solidFill>
              <a:latin typeface="+mn-lt"/>
            </a:endParaRP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Tel: +357 25882588 | Fax: +357 25882599</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E-Mail: info@marlowgroup.com</a:t>
            </a:r>
          </a:p>
          <a:p>
            <a:pPr marL="0" marR="0" indent="0" algn="just" defTabSz="914400" rtl="0" eaLnBrk="1" fontAlgn="auto" latinLnBrk="0" hangingPunct="1">
              <a:lnSpc>
                <a:spcPts val="1700"/>
              </a:lnSpc>
              <a:spcBef>
                <a:spcPts val="0"/>
              </a:spcBef>
              <a:spcAft>
                <a:spcPts val="0"/>
              </a:spcAft>
              <a:buClrTx/>
              <a:buSzTx/>
              <a:buFontTx/>
              <a:buNone/>
              <a:tabLst/>
              <a:defRPr/>
            </a:pPr>
            <a:r>
              <a:rPr lang="en-GB" sz="1400" cap="none" baseline="0" noProof="0" dirty="0">
                <a:solidFill>
                  <a:srgbClr val="005AA5"/>
                </a:solidFill>
                <a:latin typeface="+mn-lt"/>
              </a:rPr>
              <a:t>Website: marlow-navigation.com</a:t>
            </a:r>
          </a:p>
          <a:p>
            <a:pPr marL="0" marR="0" indent="0" algn="just" defTabSz="914400" rtl="0" eaLnBrk="1" fontAlgn="auto" latinLnBrk="0" hangingPunct="1">
              <a:lnSpc>
                <a:spcPts val="1700"/>
              </a:lnSpc>
              <a:spcBef>
                <a:spcPts val="0"/>
              </a:spcBef>
              <a:spcAft>
                <a:spcPts val="0"/>
              </a:spcAft>
              <a:buClrTx/>
              <a:buSzTx/>
              <a:buFontTx/>
              <a:buNone/>
              <a:tabLst/>
              <a:defRPr/>
            </a:pPr>
            <a:endParaRPr lang="en-GB" sz="1400" cap="none" baseline="0" noProof="0" dirty="0">
              <a:solidFill>
                <a:srgbClr val="005AA5"/>
              </a:solidFill>
              <a:latin typeface="Calibri Light" panose="020F0302020204030204" pitchFamily="34" charset="0"/>
            </a:endParaRPr>
          </a:p>
        </p:txBody>
      </p:sp>
      <p:sp>
        <p:nvSpPr>
          <p:cNvPr id="21" name="Text Placeholder 5">
            <a:extLst>
              <a:ext uri="{FF2B5EF4-FFF2-40B4-BE49-F238E27FC236}">
                <a16:creationId xmlns:a16="http://schemas.microsoft.com/office/drawing/2014/main" id="{5E6EC220-AC88-4069-A7D5-1102736565B5}"/>
              </a:ext>
            </a:extLst>
          </p:cNvPr>
          <p:cNvSpPr>
            <a:spLocks noGrp="1"/>
          </p:cNvSpPr>
          <p:nvPr>
            <p:ph type="body" sz="quarter" idx="11" hasCustomPrompt="1"/>
          </p:nvPr>
        </p:nvSpPr>
        <p:spPr>
          <a:xfrm>
            <a:off x="719404" y="1123218"/>
            <a:ext cx="3435725" cy="359370"/>
          </a:xfrm>
        </p:spPr>
        <p:txBody>
          <a:bodyPr>
            <a:noAutofit/>
          </a:bodyPr>
          <a:lstStyle>
            <a:lvl1pPr>
              <a:defRPr sz="3200" b="0" cap="all" baseline="0">
                <a:solidFill>
                  <a:srgbClr val="005AA5"/>
                </a:solidFill>
                <a:latin typeface="+mn-lt"/>
              </a:defRPr>
            </a:lvl1pPr>
          </a:lstStyle>
          <a:p>
            <a:pPr lvl="0"/>
            <a:r>
              <a:rPr lang="en-GB" noProof="0" dirty="0"/>
              <a:t>THANK YOU!</a:t>
            </a:r>
          </a:p>
        </p:txBody>
      </p:sp>
      <p:pic>
        <p:nvPicPr>
          <p:cNvPr id="23" name="Picture 22">
            <a:extLst>
              <a:ext uri="{FF2B5EF4-FFF2-40B4-BE49-F238E27FC236}">
                <a16:creationId xmlns:a16="http://schemas.microsoft.com/office/drawing/2014/main" id="{E4C7B6D3-25CA-4DEC-8430-379734C713D5}"/>
              </a:ext>
            </a:extLst>
          </p:cNvPr>
          <p:cNvPicPr>
            <a:picLocks noChangeAspect="1"/>
          </p:cNvPicPr>
          <p:nvPr userDrawn="1"/>
        </p:nvPicPr>
        <p:blipFill>
          <a:blip r:embed="rId4" cstate="screen">
            <a:extLst>
              <a:ext uri="{28A0092B-C50C-407E-A947-70E740481C1C}">
                <a14:useLocalDpi xmlns:a14="http://schemas.microsoft.com/office/drawing/2010/main" val="0"/>
              </a:ext>
            </a:extLst>
          </a:blip>
          <a:stretch>
            <a:fillRect/>
          </a:stretch>
        </p:blipFill>
        <p:spPr>
          <a:xfrm>
            <a:off x="2711624" y="4094298"/>
            <a:ext cx="1443505" cy="836486"/>
          </a:xfrm>
          <a:prstGeom prst="rect">
            <a:avLst/>
          </a:prstGeom>
        </p:spPr>
      </p:pic>
      <p:pic>
        <p:nvPicPr>
          <p:cNvPr id="24" name="Picture 23">
            <a:hlinkClick r:id="rId5"/>
            <a:extLst>
              <a:ext uri="{FF2B5EF4-FFF2-40B4-BE49-F238E27FC236}">
                <a16:creationId xmlns:a16="http://schemas.microsoft.com/office/drawing/2014/main" id="{6696A219-3603-4647-9242-EA2D0FB01EE6}"/>
              </a:ext>
            </a:extLst>
          </p:cNvPr>
          <p:cNvPicPr>
            <a:picLocks noChangeAspect="1"/>
          </p:cNvPicPr>
          <p:nvPr userDrawn="1"/>
        </p:nvPicPr>
        <p:blipFill>
          <a:blip r:embed="rId6" cstate="screen">
            <a:extLst>
              <a:ext uri="{28A0092B-C50C-407E-A947-70E740481C1C}">
                <a14:useLocalDpi xmlns:a14="http://schemas.microsoft.com/office/drawing/2010/main" val="0"/>
              </a:ext>
            </a:extLst>
          </a:blip>
          <a:stretch>
            <a:fillRect/>
          </a:stretch>
        </p:blipFill>
        <p:spPr>
          <a:xfrm>
            <a:off x="839440" y="3757225"/>
            <a:ext cx="216000" cy="216000"/>
          </a:xfrm>
          <a:prstGeom prst="rect">
            <a:avLst/>
          </a:prstGeom>
        </p:spPr>
      </p:pic>
      <p:pic>
        <p:nvPicPr>
          <p:cNvPr id="25" name="Picture 24">
            <a:hlinkClick r:id="rId7"/>
            <a:extLst>
              <a:ext uri="{FF2B5EF4-FFF2-40B4-BE49-F238E27FC236}">
                <a16:creationId xmlns:a16="http://schemas.microsoft.com/office/drawing/2014/main" id="{5E994253-32C9-4B9E-854B-F7E727D621B9}"/>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77956" y="3757225"/>
            <a:ext cx="216000" cy="216000"/>
          </a:xfrm>
          <a:prstGeom prst="rect">
            <a:avLst/>
          </a:prstGeom>
        </p:spPr>
      </p:pic>
      <p:pic>
        <p:nvPicPr>
          <p:cNvPr id="26" name="Picture 25">
            <a:hlinkClick r:id="rId9"/>
            <a:extLst>
              <a:ext uri="{FF2B5EF4-FFF2-40B4-BE49-F238E27FC236}">
                <a16:creationId xmlns:a16="http://schemas.microsoft.com/office/drawing/2014/main" id="{732C1752-B41B-4162-9475-ED03243202CC}"/>
              </a:ext>
            </a:extLst>
          </p:cNvPr>
          <p:cNvPicPr>
            <a:picLocks noChangeAspect="1"/>
          </p:cNvPicPr>
          <p:nvPr userDrawn="1"/>
        </p:nvPicPr>
        <p:blipFill>
          <a:blip r:embed="rId10" cstate="screen">
            <a:extLst>
              <a:ext uri="{28A0092B-C50C-407E-A947-70E740481C1C}">
                <a14:useLocalDpi xmlns:a14="http://schemas.microsoft.com/office/drawing/2010/main" val="0"/>
              </a:ext>
            </a:extLst>
          </a:blip>
          <a:stretch>
            <a:fillRect/>
          </a:stretch>
        </p:blipFill>
        <p:spPr>
          <a:xfrm>
            <a:off x="1316472" y="3757225"/>
            <a:ext cx="216000" cy="216000"/>
          </a:xfrm>
          <a:prstGeom prst="rect">
            <a:avLst/>
          </a:prstGeom>
        </p:spPr>
      </p:pic>
      <p:pic>
        <p:nvPicPr>
          <p:cNvPr id="27" name="Picture 26">
            <a:hlinkClick r:id="rId11"/>
            <a:extLst>
              <a:ext uri="{FF2B5EF4-FFF2-40B4-BE49-F238E27FC236}">
                <a16:creationId xmlns:a16="http://schemas.microsoft.com/office/drawing/2014/main" id="{4564056B-6608-4D4F-91F1-E1097AE84256}"/>
              </a:ext>
            </a:extLst>
          </p:cNvPr>
          <p:cNvPicPr>
            <a:picLocks noChangeAspect="1"/>
          </p:cNvPicPr>
          <p:nvPr userDrawn="1"/>
        </p:nvPicPr>
        <p:blipFill>
          <a:blip r:embed="rId12" cstate="screen">
            <a:extLst>
              <a:ext uri="{28A0092B-C50C-407E-A947-70E740481C1C}">
                <a14:useLocalDpi xmlns:a14="http://schemas.microsoft.com/office/drawing/2010/main" val="0"/>
              </a:ext>
            </a:extLst>
          </a:blip>
          <a:stretch>
            <a:fillRect/>
          </a:stretch>
        </p:blipFill>
        <p:spPr>
          <a:xfrm>
            <a:off x="1554988" y="3757225"/>
            <a:ext cx="216000" cy="216000"/>
          </a:xfrm>
          <a:prstGeom prst="rect">
            <a:avLst/>
          </a:prstGeom>
        </p:spPr>
      </p:pic>
      <p:pic>
        <p:nvPicPr>
          <p:cNvPr id="28" name="Picture 27">
            <a:hlinkClick r:id="rId13"/>
            <a:extLst>
              <a:ext uri="{FF2B5EF4-FFF2-40B4-BE49-F238E27FC236}">
                <a16:creationId xmlns:a16="http://schemas.microsoft.com/office/drawing/2014/main" id="{DD50AD1C-EB4C-4011-BB95-34FC28081748}"/>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793504" y="3757225"/>
            <a:ext cx="219456" cy="219063"/>
          </a:xfrm>
          <a:prstGeom prst="rect">
            <a:avLst/>
          </a:prstGeom>
        </p:spPr>
      </p:pic>
    </p:spTree>
    <p:extLst>
      <p:ext uri="{BB962C8B-B14F-4D97-AF65-F5344CB8AC3E}">
        <p14:creationId xmlns:p14="http://schemas.microsoft.com/office/powerpoint/2010/main" val="197635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userDrawn="1"/>
        </p:nvSpPr>
        <p:spPr>
          <a:xfrm>
            <a:off x="3175" y="6516009"/>
            <a:ext cx="12188825" cy="129567"/>
          </a:xfrm>
          <a:prstGeom prst="rect">
            <a:avLst/>
          </a:prstGeom>
          <a:solidFill>
            <a:srgbClr val="0093B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23392" y="106035"/>
            <a:ext cx="9793088" cy="1450757"/>
          </a:xfrm>
          <a:prstGeom prst="rect">
            <a:avLst/>
          </a:prstGeom>
        </p:spPr>
        <p:txBody>
          <a:bodyPr vert="horz" lIns="91440" tIns="45720" rIns="91440" bIns="45720" rtlCol="0" anchor="b">
            <a:noAutofit/>
          </a:bodyPr>
          <a:lstStyle/>
          <a:p>
            <a:r>
              <a:rPr lang="en-US" dirty="0"/>
              <a:t>THIS IS MARLOW BLUE</a:t>
            </a:r>
            <a:br>
              <a:rPr lang="en-US" dirty="0"/>
            </a:br>
            <a:r>
              <a:rPr lang="en-US" dirty="0"/>
              <a:t>THIS SHOULD BE AQUAMARINE</a:t>
            </a:r>
          </a:p>
        </p:txBody>
      </p:sp>
      <p:sp>
        <p:nvSpPr>
          <p:cNvPr id="3" name="Text Placeholder 2"/>
          <p:cNvSpPr>
            <a:spLocks noGrp="1"/>
          </p:cNvSpPr>
          <p:nvPr>
            <p:ph type="body" idx="1"/>
          </p:nvPr>
        </p:nvSpPr>
        <p:spPr>
          <a:xfrm>
            <a:off x="623392" y="1844824"/>
            <a:ext cx="10945216" cy="4391578"/>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Rectangle 10">
            <a:extLst>
              <a:ext uri="{FF2B5EF4-FFF2-40B4-BE49-F238E27FC236}">
                <a16:creationId xmlns:a16="http://schemas.microsoft.com/office/drawing/2014/main" id="{93F0B92E-4A83-4766-942C-D02E1F632AC5}"/>
              </a:ext>
            </a:extLst>
          </p:cNvPr>
          <p:cNvSpPr/>
          <p:nvPr userDrawn="1"/>
        </p:nvSpPr>
        <p:spPr>
          <a:xfrm>
            <a:off x="3180" y="6627149"/>
            <a:ext cx="12188825" cy="230855"/>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CY" dirty="0"/>
          </a:p>
        </p:txBody>
      </p:sp>
      <p:sp>
        <p:nvSpPr>
          <p:cNvPr id="12" name="TextBox 11">
            <a:extLst>
              <a:ext uri="{FF2B5EF4-FFF2-40B4-BE49-F238E27FC236}">
                <a16:creationId xmlns:a16="http://schemas.microsoft.com/office/drawing/2014/main" id="{1FD303AB-7E7D-4C7E-B8A7-6B46611F1155}"/>
              </a:ext>
            </a:extLst>
          </p:cNvPr>
          <p:cNvSpPr txBox="1"/>
          <p:nvPr userDrawn="1"/>
        </p:nvSpPr>
        <p:spPr>
          <a:xfrm>
            <a:off x="622866" y="6603154"/>
            <a:ext cx="2496277" cy="261610"/>
          </a:xfrm>
          <a:prstGeom prst="rect">
            <a:avLst/>
          </a:prstGeom>
          <a:noFill/>
        </p:spPr>
        <p:txBody>
          <a:bodyPr wrap="square" rtlCol="0">
            <a:spAutoFit/>
          </a:bodyPr>
          <a:lstStyle/>
          <a:p>
            <a:r>
              <a:rPr lang="de-DE" sz="1100" kern="2000" dirty="0">
                <a:solidFill>
                  <a:schemeClr val="bg1"/>
                </a:solidFill>
                <a:latin typeface="+mj-lt"/>
              </a:rPr>
              <a:t>PARTNER. SHIP. REDEFINED.</a:t>
            </a:r>
            <a:endParaRPr lang="en-US" sz="1100" dirty="0">
              <a:latin typeface="+mj-lt"/>
            </a:endParaRPr>
          </a:p>
        </p:txBody>
      </p:sp>
      <p:sp>
        <p:nvSpPr>
          <p:cNvPr id="13" name="Text Placeholder 2">
            <a:extLst>
              <a:ext uri="{FF2B5EF4-FFF2-40B4-BE49-F238E27FC236}">
                <a16:creationId xmlns:a16="http://schemas.microsoft.com/office/drawing/2014/main" id="{D9D1B7F3-673E-4745-AE54-C7C8C827F281}"/>
              </a:ext>
            </a:extLst>
          </p:cNvPr>
          <p:cNvSpPr txBox="1">
            <a:spLocks/>
          </p:cNvSpPr>
          <p:nvPr userDrawn="1"/>
        </p:nvSpPr>
        <p:spPr>
          <a:xfrm>
            <a:off x="11124777" y="6620389"/>
            <a:ext cx="288032" cy="230832"/>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fld id="{DDDF41F7-E809-4E53-92AF-D78D452EDE48}" type="slidenum">
              <a:rPr lang="en-US" sz="1100" smtClean="0">
                <a:solidFill>
                  <a:schemeClr val="bg1"/>
                </a:solidFill>
                <a:latin typeface="+mn-lt"/>
              </a:rPr>
              <a:pPr marL="0" indent="0">
                <a:lnSpc>
                  <a:spcPct val="100000"/>
                </a:lnSpc>
                <a:spcBef>
                  <a:spcPts val="0"/>
                </a:spcBef>
                <a:spcAft>
                  <a:spcPts val="0"/>
                </a:spcAft>
                <a:buNone/>
              </a:pPr>
              <a:t>‹#›</a:t>
            </a:fld>
            <a:endParaRPr lang="en-US" sz="1100" dirty="0">
              <a:solidFill>
                <a:schemeClr val="bg1"/>
              </a:solidFill>
              <a:latin typeface="+mn-lt"/>
            </a:endParaRPr>
          </a:p>
        </p:txBody>
      </p:sp>
      <p:pic>
        <p:nvPicPr>
          <p:cNvPr id="15" name="Picture 14">
            <a:extLst>
              <a:ext uri="{FF2B5EF4-FFF2-40B4-BE49-F238E27FC236}">
                <a16:creationId xmlns:a16="http://schemas.microsoft.com/office/drawing/2014/main" id="{CAC888BC-93AA-46DE-AD00-7AE411DC1DEC}"/>
              </a:ext>
            </a:extLst>
          </p:cNvPr>
          <p:cNvPicPr>
            <a:picLocks noChangeAspect="1"/>
          </p:cNvPicPr>
          <p:nvPr userDrawn="1"/>
        </p:nvPicPr>
        <p:blipFill>
          <a:blip r:embed="rId8" cstate="screen">
            <a:extLst>
              <a:ext uri="{28A0092B-C50C-407E-A947-70E740481C1C}">
                <a14:useLocalDpi xmlns:a14="http://schemas.microsoft.com/office/drawing/2010/main" val="0"/>
              </a:ext>
            </a:extLst>
          </a:blip>
          <a:stretch>
            <a:fillRect/>
          </a:stretch>
        </p:blipFill>
        <p:spPr>
          <a:xfrm>
            <a:off x="10680946" y="317029"/>
            <a:ext cx="887661" cy="514384"/>
          </a:xfrm>
          <a:prstGeom prst="rect">
            <a:avLst/>
          </a:prstGeom>
        </p:spPr>
      </p:pic>
    </p:spTree>
    <p:extLst>
      <p:ext uri="{BB962C8B-B14F-4D97-AF65-F5344CB8AC3E}">
        <p14:creationId xmlns:p14="http://schemas.microsoft.com/office/powerpoint/2010/main" val="3496201746"/>
      </p:ext>
    </p:extLst>
  </p:cSld>
  <p:clrMap bg1="lt1" tx1="dk1" bg2="lt2" tx2="dk2" accent1="accent1" accent2="accent2" accent3="accent3" accent4="accent4" accent5="accent5" accent6="accent6" hlink="hlink" folHlink="folHlink"/>
  <p:sldLayoutIdLst>
    <p:sldLayoutId id="2147483670" r:id="rId1"/>
    <p:sldLayoutId id="2147483664" r:id="rId2"/>
    <p:sldLayoutId id="2147483660" r:id="rId3"/>
    <p:sldLayoutId id="2147483663" r:id="rId4"/>
    <p:sldLayoutId id="2147483666" r:id="rId5"/>
    <p:sldLayoutId id="2147483671" r:id="rId6"/>
  </p:sldLayoutIdLst>
  <p:hf hdr="0" ftr="0"/>
  <p:txStyles>
    <p:titleStyle>
      <a:lvl1pPr algn="l" defTabSz="914400" rtl="0" eaLnBrk="1" latinLnBrk="0" hangingPunct="1">
        <a:lnSpc>
          <a:spcPct val="85000"/>
        </a:lnSpc>
        <a:spcBef>
          <a:spcPct val="0"/>
        </a:spcBef>
        <a:buNone/>
        <a:defRPr sz="4800" kern="1200" spc="-50" baseline="0">
          <a:solidFill>
            <a:srgbClr val="005AA5"/>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3200" kern="1200">
          <a:solidFill>
            <a:srgbClr val="0093BB"/>
          </a:solidFill>
          <a:latin typeface="+mj-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4294967295"/>
          </p:nvPr>
        </p:nvSpPr>
        <p:spPr>
          <a:xfrm>
            <a:off x="479375" y="1125414"/>
            <a:ext cx="3822331" cy="359370"/>
          </a:xfrm>
        </p:spPr>
        <p:txBody>
          <a:bodyPr>
            <a:normAutofit/>
          </a:bodyPr>
          <a:lstStyle/>
          <a:p>
            <a:r>
              <a:rPr lang="en-US" sz="1800" dirty="0">
                <a:solidFill>
                  <a:srgbClr val="005AA5"/>
                </a:solidFill>
              </a:rPr>
              <a:t>PARTNER. SHIP. REDEFINED.</a:t>
            </a:r>
          </a:p>
        </p:txBody>
      </p:sp>
      <p:sp>
        <p:nvSpPr>
          <p:cNvPr id="5" name="Title 4"/>
          <p:cNvSpPr>
            <a:spLocks noGrp="1"/>
          </p:cNvSpPr>
          <p:nvPr>
            <p:ph type="title"/>
          </p:nvPr>
        </p:nvSpPr>
        <p:spPr>
          <a:xfrm>
            <a:off x="473470" y="2204864"/>
            <a:ext cx="3816424" cy="1368152"/>
          </a:xfrm>
        </p:spPr>
        <p:txBody>
          <a:bodyPr>
            <a:noAutofit/>
          </a:bodyPr>
          <a:lstStyle/>
          <a:p>
            <a:r>
              <a:rPr lang="en-US" dirty="0">
                <a:solidFill>
                  <a:srgbClr val="005AA5"/>
                </a:solidFill>
              </a:rPr>
              <a:t/>
            </a:r>
            <a:br>
              <a:rPr lang="en-US" dirty="0">
                <a:solidFill>
                  <a:srgbClr val="005AA5"/>
                </a:solidFill>
              </a:rPr>
            </a:br>
            <a:r>
              <a:rPr lang="en-US" dirty="0">
                <a:solidFill>
                  <a:srgbClr val="005AA5"/>
                </a:solidFill>
              </a:rPr>
              <a:t>TRAINING ACTIVITIES, PROGRAMS UPDATE &amp; OUTLOOK</a:t>
            </a:r>
          </a:p>
        </p:txBody>
      </p:sp>
      <p:sp>
        <p:nvSpPr>
          <p:cNvPr id="8" name="Text Placeholder 2"/>
          <p:cNvSpPr txBox="1">
            <a:spLocks/>
          </p:cNvSpPr>
          <p:nvPr/>
        </p:nvSpPr>
        <p:spPr>
          <a:xfrm>
            <a:off x="473469" y="4725144"/>
            <a:ext cx="1158034" cy="216024"/>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rgbClr val="005AA5"/>
                </a:solidFill>
                <a:latin typeface="DINPro-Light" pitchFamily="34" charset="0"/>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rgbClr val="0093BB"/>
                </a:solidFill>
                <a:latin typeface="DINPro-Light" pitchFamily="34" charset="0"/>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rgbClr val="005AA5"/>
                </a:solidFill>
                <a:latin typeface="DINPro-Light" pitchFamily="34" charset="0"/>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GB" sz="1100" dirty="0">
                <a:latin typeface="+mn-lt"/>
              </a:rPr>
              <a:t>PDB-03-000</a:t>
            </a:r>
            <a:endParaRPr lang="en-US" sz="1100" dirty="0">
              <a:latin typeface="+mn-lt"/>
            </a:endParaRPr>
          </a:p>
        </p:txBody>
      </p:sp>
    </p:spTree>
    <p:extLst>
      <p:ext uri="{BB962C8B-B14F-4D97-AF65-F5344CB8AC3E}">
        <p14:creationId xmlns:p14="http://schemas.microsoft.com/office/powerpoint/2010/main" val="1337376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7">
            <a:extLst>
              <a:ext uri="{FF2B5EF4-FFF2-40B4-BE49-F238E27FC236}">
                <a16:creationId xmlns:a16="http://schemas.microsoft.com/office/drawing/2014/main" id="{35BF4EC0-5533-441B-807F-9EC99F0AAEAB}"/>
              </a:ext>
            </a:extLst>
          </p:cNvPr>
          <p:cNvSpPr>
            <a:spLocks noGrp="1"/>
          </p:cNvSpPr>
          <p:nvPr>
            <p:ph idx="1"/>
          </p:nvPr>
        </p:nvSpPr>
        <p:spPr>
          <a:xfrm>
            <a:off x="4439816" y="1144550"/>
            <a:ext cx="6048672" cy="4964436"/>
          </a:xfrm>
        </p:spPr>
        <p:txBody>
          <a:bodyPr/>
          <a:lstStyle/>
          <a:p>
            <a:pPr algn="just"/>
            <a:r>
              <a:rPr lang="en-US" dirty="0">
                <a:solidFill>
                  <a:schemeClr val="bg1">
                    <a:lumMod val="50000"/>
                  </a:schemeClr>
                </a:solidFill>
              </a:rPr>
              <a:t>Content within this presentation is for preliminary informational purposes only and should not be regarded as offering a complete and final explanation/advice of all content and material referred.</a:t>
            </a:r>
          </a:p>
          <a:p>
            <a:pPr algn="just"/>
            <a:r>
              <a:rPr lang="en-US" dirty="0">
                <a:solidFill>
                  <a:schemeClr val="bg1">
                    <a:lumMod val="50000"/>
                  </a:schemeClr>
                </a:solidFill>
              </a:rPr>
              <a:t>This document contains data and information provided as seen, and at the time of production. Marlow Navigation reserves the right to amend/update such content based on new data and information in order to be most relevant at a given period, and as such, assumes no liability for accuracy of content within. Such is the nature of the maritime industry, that commercial figures and KPIs are dynamic and changing on a regular basis.</a:t>
            </a:r>
          </a:p>
          <a:p>
            <a:pPr algn="just"/>
            <a:endParaRPr lang="en-US" dirty="0">
              <a:solidFill>
                <a:schemeClr val="bg1">
                  <a:lumMod val="50000"/>
                </a:schemeClr>
              </a:solidFill>
            </a:endParaRPr>
          </a:p>
          <a:p>
            <a:r>
              <a:rPr lang="en-US" b="1" dirty="0">
                <a:solidFill>
                  <a:schemeClr val="bg1">
                    <a:lumMod val="50000"/>
                  </a:schemeClr>
                </a:solidFill>
              </a:rPr>
              <a:t>Copyright Notice</a:t>
            </a:r>
          </a:p>
          <a:p>
            <a:r>
              <a:rPr lang="en-US" dirty="0">
                <a:solidFill>
                  <a:schemeClr val="bg1">
                    <a:lumMod val="50000"/>
                  </a:schemeClr>
                </a:solidFill>
              </a:rPr>
              <a:t>Material, content and work found on this Marlow Navigation presentation is copyright to Marlow Navigation Co Ltd.</a:t>
            </a:r>
          </a:p>
        </p:txBody>
      </p:sp>
      <p:sp>
        <p:nvSpPr>
          <p:cNvPr id="12" name="Title 2">
            <a:extLst>
              <a:ext uri="{FF2B5EF4-FFF2-40B4-BE49-F238E27FC236}">
                <a16:creationId xmlns:a16="http://schemas.microsoft.com/office/drawing/2014/main" id="{4AEB380E-590F-42A3-8D4E-4A9B1086975C}"/>
              </a:ext>
            </a:extLst>
          </p:cNvPr>
          <p:cNvSpPr>
            <a:spLocks noGrp="1"/>
          </p:cNvSpPr>
          <p:nvPr>
            <p:ph type="title"/>
          </p:nvPr>
        </p:nvSpPr>
        <p:spPr>
          <a:xfrm>
            <a:off x="457200" y="814499"/>
            <a:ext cx="3200400" cy="2286000"/>
          </a:xfrm>
        </p:spPr>
        <p:txBody>
          <a:bodyPr/>
          <a:lstStyle/>
          <a:p>
            <a:r>
              <a:rPr lang="en-US" dirty="0"/>
              <a:t>DISCLAIMER</a:t>
            </a:r>
            <a:endParaRPr lang="en-GB" dirty="0"/>
          </a:p>
        </p:txBody>
      </p:sp>
      <p:sp>
        <p:nvSpPr>
          <p:cNvPr id="13" name="Text Placeholder 9">
            <a:extLst>
              <a:ext uri="{FF2B5EF4-FFF2-40B4-BE49-F238E27FC236}">
                <a16:creationId xmlns:a16="http://schemas.microsoft.com/office/drawing/2014/main" id="{70F54395-5CD7-4B78-974B-3F63F2245382}"/>
              </a:ext>
            </a:extLst>
          </p:cNvPr>
          <p:cNvSpPr>
            <a:spLocks noGrp="1"/>
          </p:cNvSpPr>
          <p:nvPr>
            <p:ph type="body" sz="half" idx="2"/>
          </p:nvPr>
        </p:nvSpPr>
        <p:spPr>
          <a:xfrm>
            <a:off x="457200" y="3146220"/>
            <a:ext cx="3200400" cy="3379124"/>
          </a:xfrm>
        </p:spPr>
        <p:txBody>
          <a:bodyPr/>
          <a:lstStyle/>
          <a:p>
            <a:r>
              <a:rPr lang="en-US" dirty="0"/>
              <a:t>Content &amp; Data</a:t>
            </a:r>
            <a:endParaRPr lang="en-GB" dirty="0"/>
          </a:p>
        </p:txBody>
      </p:sp>
    </p:spTree>
    <p:extLst>
      <p:ext uri="{BB962C8B-B14F-4D97-AF65-F5344CB8AC3E}">
        <p14:creationId xmlns:p14="http://schemas.microsoft.com/office/powerpoint/2010/main" val="1727527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PROGRAMS UPDATE</a:t>
            </a:r>
            <a:endParaRPr lang="en-GB" dirty="0">
              <a:solidFill>
                <a:srgbClr val="0093BB"/>
              </a:solidFill>
            </a:endParaRPr>
          </a:p>
        </p:txBody>
      </p:sp>
      <p:sp>
        <p:nvSpPr>
          <p:cNvPr id="7" name="Rectangle 6">
            <a:extLst>
              <a:ext uri="{FF2B5EF4-FFF2-40B4-BE49-F238E27FC236}">
                <a16:creationId xmlns:a16="http://schemas.microsoft.com/office/drawing/2014/main" id="{610BD8EB-212B-45B9-AE1E-22272CF7788C}"/>
              </a:ext>
            </a:extLst>
          </p:cNvPr>
          <p:cNvSpPr/>
          <p:nvPr/>
        </p:nvSpPr>
        <p:spPr>
          <a:xfrm>
            <a:off x="758558" y="1028110"/>
            <a:ext cx="10738041" cy="369332"/>
          </a:xfrm>
          <a:prstGeom prst="rect">
            <a:avLst/>
          </a:prstGeom>
        </p:spPr>
        <p:txBody>
          <a:bodyPr wrap="square">
            <a:spAutoFit/>
          </a:bodyPr>
          <a:lstStyle/>
          <a:p>
            <a:pPr algn="ctr"/>
            <a:r>
              <a:rPr lang="en-GB" dirty="0">
                <a:solidFill>
                  <a:srgbClr val="0093BB"/>
                </a:solidFill>
                <a:latin typeface="+mj-lt"/>
              </a:rPr>
              <a:t>PHILIPPINES</a:t>
            </a: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505050" y="1639621"/>
            <a:ext cx="5049409" cy="2490126"/>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Intake of cook trainees from hotel &amp; restaurant colleges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Four months shore-based training at UMTC</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Familiarization training on board in the rank of cook trainee  with experienced cook for a period of approx. 2 months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Take over as cook – provided qualified and recommended by ship’s command</a:t>
            </a:r>
          </a:p>
          <a:p>
            <a:pPr marL="438150" indent="-342900">
              <a:lnSpc>
                <a:spcPct val="100000"/>
              </a:lnSpc>
              <a:spcBef>
                <a:spcPts val="600"/>
              </a:spcBef>
              <a:spcAft>
                <a:spcPts val="0"/>
              </a:spcAft>
              <a:buClr>
                <a:srgbClr val="073A7E"/>
              </a:buClr>
              <a:buSzPct val="130000"/>
              <a:buFont typeface="Arial"/>
              <a:buChar char="•"/>
            </a:pPr>
            <a:endParaRPr lang="en-GB" sz="1400" dirty="0">
              <a:solidFill>
                <a:srgbClr val="005AA5"/>
              </a:solidFill>
            </a:endParaRPr>
          </a:p>
        </p:txBody>
      </p:sp>
      <p:sp>
        <p:nvSpPr>
          <p:cNvPr id="2" name="Rectangle 1"/>
          <p:cNvSpPr/>
          <p:nvPr/>
        </p:nvSpPr>
        <p:spPr>
          <a:xfrm>
            <a:off x="443321" y="1640582"/>
            <a:ext cx="5112568" cy="1831271"/>
          </a:xfrm>
          <a:prstGeom prst="rect">
            <a:avLst/>
          </a:prstGeom>
        </p:spPr>
        <p:txBody>
          <a:bodyPr wrap="square">
            <a:spAutoFit/>
          </a:body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Intake of deck and engine cadets from college </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Additional shore-based training at our training facilities in Manila (United Marine Training </a:t>
            </a:r>
            <a:r>
              <a:rPr lang="en-GB" sz="1400" dirty="0" err="1">
                <a:solidFill>
                  <a:srgbClr val="005AA5"/>
                </a:solidFill>
              </a:rPr>
              <a:t>Center</a:t>
            </a:r>
            <a:r>
              <a:rPr lang="en-GB" sz="1400" dirty="0">
                <a:solidFill>
                  <a:srgbClr val="005AA5"/>
                </a:solidFill>
              </a:rPr>
              <a:t>/UMTC)</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First assignment as Cadet B – familiarization with vessel environment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Second assignment as Cadet A – introduction to duties of operational level officer/engineer</a:t>
            </a:r>
          </a:p>
        </p:txBody>
      </p:sp>
      <p:pic>
        <p:nvPicPr>
          <p:cNvPr id="4" name="Picture 3">
            <a:extLst>
              <a:ext uri="{FF2B5EF4-FFF2-40B4-BE49-F238E27FC236}">
                <a16:creationId xmlns:a16="http://schemas.microsoft.com/office/drawing/2014/main" id="{6E69FDA6-416E-4C2B-A4E1-5A385D0AF86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689" y="3695538"/>
            <a:ext cx="3780000" cy="2519764"/>
          </a:xfrm>
          <a:prstGeom prst="rect">
            <a:avLst/>
          </a:prstGeom>
        </p:spPr>
      </p:pic>
      <p:pic>
        <p:nvPicPr>
          <p:cNvPr id="6" name="Picture 5">
            <a:extLst>
              <a:ext uri="{FF2B5EF4-FFF2-40B4-BE49-F238E27FC236}">
                <a16:creationId xmlns:a16="http://schemas.microsoft.com/office/drawing/2014/main" id="{F5426F0B-F489-42C9-9D9F-DDED3EB7F65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139754" y="3695538"/>
            <a:ext cx="3780000" cy="2520000"/>
          </a:xfrm>
          <a:prstGeom prst="rect">
            <a:avLst/>
          </a:prstGeom>
        </p:spPr>
      </p:pic>
      <p:sp>
        <p:nvSpPr>
          <p:cNvPr id="3" name="Rectangle 2">
            <a:extLst>
              <a:ext uri="{FF2B5EF4-FFF2-40B4-BE49-F238E27FC236}">
                <a16:creationId xmlns:a16="http://schemas.microsoft.com/office/drawing/2014/main" id="{39400512-6E86-49B9-B196-E472F16DE199}"/>
              </a:ext>
            </a:extLst>
          </p:cNvPr>
          <p:cNvSpPr/>
          <p:nvPr/>
        </p:nvSpPr>
        <p:spPr>
          <a:xfrm>
            <a:off x="1548378" y="6021287"/>
            <a:ext cx="2603406" cy="194947"/>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t>Full </a:t>
            </a:r>
            <a:r>
              <a:rPr lang="en-US" sz="1200" dirty="0"/>
              <a:t>mission bridge simulator training</a:t>
            </a:r>
            <a:endParaRPr lang="en-GB" sz="1200" dirty="0"/>
          </a:p>
        </p:txBody>
      </p:sp>
      <p:sp>
        <p:nvSpPr>
          <p:cNvPr id="5" name="Rectangle 4">
            <a:extLst>
              <a:ext uri="{FF2B5EF4-FFF2-40B4-BE49-F238E27FC236}">
                <a16:creationId xmlns:a16="http://schemas.microsoft.com/office/drawing/2014/main" id="{99AC3A1E-9045-4D34-877F-7FF976EDA256}"/>
              </a:ext>
            </a:extLst>
          </p:cNvPr>
          <p:cNvSpPr/>
          <p:nvPr/>
        </p:nvSpPr>
        <p:spPr>
          <a:xfrm>
            <a:off x="7258755" y="6113482"/>
            <a:ext cx="3541997" cy="209360"/>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Culinary training - Nutritional Balanced Healthy Menu</a:t>
            </a:r>
            <a:endParaRPr lang="en-GB" sz="1200" dirty="0"/>
          </a:p>
        </p:txBody>
      </p:sp>
    </p:spTree>
    <p:extLst>
      <p:ext uri="{BB962C8B-B14F-4D97-AF65-F5344CB8AC3E}">
        <p14:creationId xmlns:p14="http://schemas.microsoft.com/office/powerpoint/2010/main" val="21633076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PROGRAMS UPDATE</a:t>
            </a:r>
            <a:endParaRPr lang="en-GB" dirty="0">
              <a:solidFill>
                <a:srgbClr val="0093BB"/>
              </a:solidFill>
            </a:endParaRP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599E23FA-4329-4B01-BB08-EE6D77CC6733}"/>
              </a:ext>
            </a:extLst>
          </p:cNvPr>
          <p:cNvSpPr txBox="1"/>
          <p:nvPr/>
        </p:nvSpPr>
        <p:spPr>
          <a:xfrm>
            <a:off x="849255" y="1628800"/>
            <a:ext cx="5049407" cy="2339102"/>
          </a:xfrm>
          <a:prstGeom prst="rect">
            <a:avLst/>
          </a:prstGeom>
          <a:noFill/>
        </p:spPr>
        <p:txBody>
          <a:bodyPr wrap="square" rtlCol="0">
            <a:spAutoFit/>
          </a:body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Partnership with Kherson State Maritime Academy/KSMA </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Intake of deck cadets from college and academy and engine and electrical cadets from academy</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First assignment as cadets – familiarization with vessel environment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Second assignment as rating O/S or wiper; electrical cadets both practice assignments in the rank of cadet – introduction to duties of operational level officer/engineer</a:t>
            </a:r>
          </a:p>
          <a:p>
            <a:pPr marL="438150" indent="-342900">
              <a:lnSpc>
                <a:spcPct val="100000"/>
              </a:lnSpc>
              <a:spcBef>
                <a:spcPts val="600"/>
              </a:spcBef>
              <a:spcAft>
                <a:spcPts val="0"/>
              </a:spcAft>
              <a:buClr>
                <a:srgbClr val="073A7E"/>
              </a:buClr>
              <a:buSzPct val="130000"/>
              <a:buFont typeface="Arial"/>
              <a:buChar char="•"/>
            </a:pPr>
            <a:endParaRPr lang="en-GB" sz="1400" dirty="0">
              <a:solidFill>
                <a:srgbClr val="005AA5"/>
              </a:solidFill>
            </a:endParaRPr>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312024" y="1635231"/>
            <a:ext cx="5049409" cy="1569660"/>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Intake of deck and engine cadets from Admiral </a:t>
            </a:r>
            <a:r>
              <a:rPr lang="en-GB" sz="1400" dirty="0" err="1">
                <a:solidFill>
                  <a:srgbClr val="005AA5"/>
                </a:solidFill>
              </a:rPr>
              <a:t>Ushakov</a:t>
            </a:r>
            <a:r>
              <a:rPr lang="en-GB" sz="1400" dirty="0">
                <a:solidFill>
                  <a:srgbClr val="005AA5"/>
                </a:solidFill>
              </a:rPr>
              <a:t> Maritime State </a:t>
            </a:r>
            <a:r>
              <a:rPr lang="en-GB" sz="1400" dirty="0" smtClean="0">
                <a:solidFill>
                  <a:srgbClr val="005AA5"/>
                </a:solidFill>
              </a:rPr>
              <a:t>University/AUMSU in Novorossiysk</a:t>
            </a:r>
            <a:endParaRPr lang="en-GB" sz="1400" dirty="0">
              <a:solidFill>
                <a:srgbClr val="005AA5"/>
              </a:solidFill>
            </a:endParaRP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First assignment as Cadet B – familiarization with vessel environment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Second assignment as Cadet A – introduction to duties of operational level officer/engineer</a:t>
            </a:r>
          </a:p>
          <a:p>
            <a:pPr marL="438150" indent="-342900">
              <a:lnSpc>
                <a:spcPct val="100000"/>
              </a:lnSpc>
              <a:spcBef>
                <a:spcPts val="600"/>
              </a:spcBef>
              <a:spcAft>
                <a:spcPts val="0"/>
              </a:spcAft>
              <a:buClr>
                <a:srgbClr val="073A7E"/>
              </a:buClr>
              <a:buSzPct val="130000"/>
              <a:buFont typeface="Arial"/>
              <a:buChar char="•"/>
            </a:pPr>
            <a:endParaRPr lang="en-GB" sz="1400" dirty="0">
              <a:solidFill>
                <a:srgbClr val="005AA5"/>
              </a:solidFill>
            </a:endParaRPr>
          </a:p>
        </p:txBody>
      </p:sp>
      <p:sp>
        <p:nvSpPr>
          <p:cNvPr id="5" name="Rectangle 4"/>
          <p:cNvSpPr/>
          <p:nvPr/>
        </p:nvSpPr>
        <p:spPr>
          <a:xfrm>
            <a:off x="6188089" y="1051997"/>
            <a:ext cx="5452527" cy="369332"/>
          </a:xfrm>
          <a:prstGeom prst="rect">
            <a:avLst/>
          </a:prstGeom>
        </p:spPr>
        <p:txBody>
          <a:bodyPr wrap="square">
            <a:spAutoFit/>
          </a:bodyPr>
          <a:lstStyle/>
          <a:p>
            <a:pPr algn="ctr"/>
            <a:r>
              <a:rPr lang="en-GB" dirty="0">
                <a:solidFill>
                  <a:srgbClr val="0093BB"/>
                </a:solidFill>
              </a:rPr>
              <a:t>RUSSIA</a:t>
            </a:r>
            <a:endParaRPr lang="en-GB" dirty="0"/>
          </a:p>
        </p:txBody>
      </p:sp>
      <p:sp>
        <p:nvSpPr>
          <p:cNvPr id="10" name="Rectangle 9"/>
          <p:cNvSpPr/>
          <p:nvPr/>
        </p:nvSpPr>
        <p:spPr>
          <a:xfrm>
            <a:off x="610822" y="1013393"/>
            <a:ext cx="5472608" cy="369332"/>
          </a:xfrm>
          <a:prstGeom prst="rect">
            <a:avLst/>
          </a:prstGeom>
        </p:spPr>
        <p:txBody>
          <a:bodyPr wrap="square">
            <a:spAutoFit/>
          </a:bodyPr>
          <a:lstStyle/>
          <a:p>
            <a:pPr algn="ctr"/>
            <a:r>
              <a:rPr lang="en-GB" dirty="0">
                <a:solidFill>
                  <a:srgbClr val="0093BB"/>
                </a:solidFill>
              </a:rPr>
              <a:t>UKRAINE</a:t>
            </a:r>
            <a:endParaRPr lang="en-GB" dirty="0"/>
          </a:p>
        </p:txBody>
      </p:sp>
      <p:pic>
        <p:nvPicPr>
          <p:cNvPr id="4" name="Picture 3">
            <a:extLst>
              <a:ext uri="{FF2B5EF4-FFF2-40B4-BE49-F238E27FC236}">
                <a16:creationId xmlns:a16="http://schemas.microsoft.com/office/drawing/2014/main" id="{3B3A3B94-B68E-4A35-A478-031920154F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710" y="3789040"/>
            <a:ext cx="3780032" cy="2519764"/>
          </a:xfrm>
          <a:prstGeom prst="rect">
            <a:avLst/>
          </a:prstGeom>
        </p:spPr>
      </p:pic>
      <p:pic>
        <p:nvPicPr>
          <p:cNvPr id="7" name="Picture 6">
            <a:extLst>
              <a:ext uri="{FF2B5EF4-FFF2-40B4-BE49-F238E27FC236}">
                <a16:creationId xmlns:a16="http://schemas.microsoft.com/office/drawing/2014/main" id="{37F92C0B-3B64-4446-BDC1-B779FD362F3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5726" b="4654"/>
          <a:stretch/>
        </p:blipFill>
        <p:spPr>
          <a:xfrm>
            <a:off x="7032104" y="3789040"/>
            <a:ext cx="3780032" cy="2519764"/>
          </a:xfrm>
          <a:prstGeom prst="rect">
            <a:avLst/>
          </a:prstGeom>
        </p:spPr>
      </p:pic>
      <p:sp>
        <p:nvSpPr>
          <p:cNvPr id="3" name="Rectangle 2">
            <a:extLst>
              <a:ext uri="{FF2B5EF4-FFF2-40B4-BE49-F238E27FC236}">
                <a16:creationId xmlns:a16="http://schemas.microsoft.com/office/drawing/2014/main" id="{7845F19E-9736-4F33-9294-5D98A156B41C}"/>
              </a:ext>
            </a:extLst>
          </p:cNvPr>
          <p:cNvSpPr/>
          <p:nvPr/>
        </p:nvSpPr>
        <p:spPr>
          <a:xfrm>
            <a:off x="1919536" y="6209188"/>
            <a:ext cx="2934476"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Annual inauguration event at KSMA, Ukraine</a:t>
            </a:r>
            <a:endParaRPr lang="en-GB" sz="1200" dirty="0"/>
          </a:p>
        </p:txBody>
      </p:sp>
      <p:sp>
        <p:nvSpPr>
          <p:cNvPr id="6" name="Rectangle 5">
            <a:extLst>
              <a:ext uri="{FF2B5EF4-FFF2-40B4-BE49-F238E27FC236}">
                <a16:creationId xmlns:a16="http://schemas.microsoft.com/office/drawing/2014/main" id="{8836CF69-4417-4D77-AC99-72280572B5B4}"/>
              </a:ext>
            </a:extLst>
          </p:cNvPr>
          <p:cNvSpPr/>
          <p:nvPr/>
        </p:nvSpPr>
        <p:spPr>
          <a:xfrm>
            <a:off x="7630646" y="6205882"/>
            <a:ext cx="2722674"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Selection of cadets from AUMSU, Russia</a:t>
            </a:r>
            <a:endParaRPr lang="en-GB" sz="1200" dirty="0"/>
          </a:p>
        </p:txBody>
      </p:sp>
    </p:spTree>
    <p:extLst>
      <p:ext uri="{BB962C8B-B14F-4D97-AF65-F5344CB8AC3E}">
        <p14:creationId xmlns:p14="http://schemas.microsoft.com/office/powerpoint/2010/main" val="3336367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PROGRAMS UPDATE</a:t>
            </a:r>
            <a:endParaRPr lang="en-GB" dirty="0">
              <a:solidFill>
                <a:srgbClr val="0093BB"/>
              </a:solidFill>
            </a:endParaRPr>
          </a:p>
        </p:txBody>
      </p:sp>
      <p:sp>
        <p:nvSpPr>
          <p:cNvPr id="7" name="Rectangle 6">
            <a:extLst>
              <a:ext uri="{FF2B5EF4-FFF2-40B4-BE49-F238E27FC236}">
                <a16:creationId xmlns:a16="http://schemas.microsoft.com/office/drawing/2014/main" id="{610BD8EB-212B-45B9-AE1E-22272CF7788C}"/>
              </a:ext>
            </a:extLst>
          </p:cNvPr>
          <p:cNvSpPr/>
          <p:nvPr/>
        </p:nvSpPr>
        <p:spPr>
          <a:xfrm>
            <a:off x="758559" y="1028110"/>
            <a:ext cx="5337442" cy="646331"/>
          </a:xfrm>
          <a:prstGeom prst="rect">
            <a:avLst/>
          </a:prstGeom>
        </p:spPr>
        <p:txBody>
          <a:bodyPr wrap="square">
            <a:spAutoFit/>
          </a:bodyPr>
          <a:lstStyle/>
          <a:p>
            <a:pPr algn="ctr"/>
            <a:r>
              <a:rPr lang="en-GB" dirty="0">
                <a:solidFill>
                  <a:srgbClr val="0093BB"/>
                </a:solidFill>
              </a:rPr>
              <a:t>SHIPBOARD SUPPORT FOR THE CADETS AND COOK TRAINEES</a:t>
            </a: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505050" y="1639621"/>
            <a:ext cx="5049409" cy="2490126"/>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Display of willingness, interest, initiative and motivation </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Active involvement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Maintenance of the training progress documentation (ISF Training Record Book, project works, monthly progress report)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Open to constructive criticism</a:t>
            </a:r>
          </a:p>
        </p:txBody>
      </p:sp>
      <p:sp>
        <p:nvSpPr>
          <p:cNvPr id="2" name="Rectangle 1"/>
          <p:cNvSpPr/>
          <p:nvPr/>
        </p:nvSpPr>
        <p:spPr>
          <a:xfrm>
            <a:off x="443321" y="1640582"/>
            <a:ext cx="5112568" cy="2123658"/>
          </a:xfrm>
          <a:prstGeom prst="rect">
            <a:avLst/>
          </a:prstGeom>
        </p:spPr>
        <p:txBody>
          <a:bodyPr wrap="square">
            <a:spAutoFit/>
          </a:body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Create opportunities to get familiarized with different aspects and task of the job</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Provide familiarization and monitoring – particularly for assignments without previous experience</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Support through constructive feedback and guidance</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Follow up on status of training progress documentation</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Objective performance reports indicating the potential to become a good deck officer/engineer/cook</a:t>
            </a:r>
          </a:p>
        </p:txBody>
      </p:sp>
      <p:sp>
        <p:nvSpPr>
          <p:cNvPr id="4" name="Rectangle 3"/>
          <p:cNvSpPr/>
          <p:nvPr/>
        </p:nvSpPr>
        <p:spPr>
          <a:xfrm>
            <a:off x="6240016" y="1025009"/>
            <a:ext cx="4859303" cy="369332"/>
          </a:xfrm>
          <a:prstGeom prst="rect">
            <a:avLst/>
          </a:prstGeom>
        </p:spPr>
        <p:txBody>
          <a:bodyPr wrap="square">
            <a:spAutoFit/>
          </a:bodyPr>
          <a:lstStyle/>
          <a:p>
            <a:pPr algn="ctr"/>
            <a:r>
              <a:rPr lang="en-GB" dirty="0">
                <a:solidFill>
                  <a:srgbClr val="0093BB"/>
                </a:solidFill>
              </a:rPr>
              <a:t>EXPECTATIONS TOWARDS THE CADETS/TRAINEES</a:t>
            </a:r>
          </a:p>
        </p:txBody>
      </p:sp>
      <p:pic>
        <p:nvPicPr>
          <p:cNvPr id="6" name="Picture 5">
            <a:extLst>
              <a:ext uri="{FF2B5EF4-FFF2-40B4-BE49-F238E27FC236}">
                <a16:creationId xmlns:a16="http://schemas.microsoft.com/office/drawing/2014/main" id="{0051254B-915D-4AFE-B90A-F2A0FA75583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31053" b="16361"/>
          <a:stretch/>
        </p:blipFill>
        <p:spPr>
          <a:xfrm>
            <a:off x="1109589" y="3806616"/>
            <a:ext cx="3780032" cy="2519764"/>
          </a:xfrm>
          <a:prstGeom prst="rect">
            <a:avLst/>
          </a:prstGeom>
        </p:spPr>
      </p:pic>
      <p:pic>
        <p:nvPicPr>
          <p:cNvPr id="12" name="Picture 11">
            <a:extLst>
              <a:ext uri="{FF2B5EF4-FFF2-40B4-BE49-F238E27FC236}">
                <a16:creationId xmlns:a16="http://schemas.microsoft.com/office/drawing/2014/main" id="{F00B671C-6F40-43BA-AE78-124FD1EA83A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8419" r="7198"/>
          <a:stretch/>
        </p:blipFill>
        <p:spPr>
          <a:xfrm>
            <a:off x="7137250" y="3806616"/>
            <a:ext cx="3780032" cy="2519763"/>
          </a:xfrm>
          <a:prstGeom prst="rect">
            <a:avLst/>
          </a:prstGeom>
        </p:spPr>
      </p:pic>
      <p:sp>
        <p:nvSpPr>
          <p:cNvPr id="20" name="Rectangle 19">
            <a:extLst>
              <a:ext uri="{FF2B5EF4-FFF2-40B4-BE49-F238E27FC236}">
                <a16:creationId xmlns:a16="http://schemas.microsoft.com/office/drawing/2014/main" id="{659A5514-9159-47BA-84B6-AAD3A165DE97}"/>
              </a:ext>
            </a:extLst>
          </p:cNvPr>
          <p:cNvSpPr/>
          <p:nvPr/>
        </p:nvSpPr>
        <p:spPr>
          <a:xfrm>
            <a:off x="678927" y="6223457"/>
            <a:ext cx="4641355"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Cadets gaining invaluable experience on board dedicated training vessel</a:t>
            </a:r>
            <a:endParaRPr lang="en-GB" sz="1200" dirty="0"/>
          </a:p>
        </p:txBody>
      </p:sp>
      <p:sp>
        <p:nvSpPr>
          <p:cNvPr id="26" name="Rectangle 25">
            <a:extLst>
              <a:ext uri="{FF2B5EF4-FFF2-40B4-BE49-F238E27FC236}">
                <a16:creationId xmlns:a16="http://schemas.microsoft.com/office/drawing/2014/main" id="{A0031432-B674-4860-B794-FBD11D18E0D7}"/>
              </a:ext>
            </a:extLst>
          </p:cNvPr>
          <p:cNvSpPr/>
          <p:nvPr/>
        </p:nvSpPr>
        <p:spPr>
          <a:xfrm>
            <a:off x="6706588" y="6233578"/>
            <a:ext cx="4641355"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Marlow cadets completing their training on board Hapag Lloyd vessel</a:t>
            </a:r>
            <a:endParaRPr lang="en-GB" sz="1200" dirty="0"/>
          </a:p>
        </p:txBody>
      </p:sp>
    </p:spTree>
    <p:extLst>
      <p:ext uri="{BB962C8B-B14F-4D97-AF65-F5344CB8AC3E}">
        <p14:creationId xmlns:p14="http://schemas.microsoft.com/office/powerpoint/2010/main" val="1746547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ACTIVITIES</a:t>
            </a:r>
            <a:endParaRPr lang="en-GB" dirty="0">
              <a:solidFill>
                <a:srgbClr val="0093BB"/>
              </a:solidFill>
            </a:endParaRPr>
          </a:p>
        </p:txBody>
      </p:sp>
      <p:sp>
        <p:nvSpPr>
          <p:cNvPr id="7" name="Rectangle 6">
            <a:extLst>
              <a:ext uri="{FF2B5EF4-FFF2-40B4-BE49-F238E27FC236}">
                <a16:creationId xmlns:a16="http://schemas.microsoft.com/office/drawing/2014/main" id="{610BD8EB-212B-45B9-AE1E-22272CF7788C}"/>
              </a:ext>
            </a:extLst>
          </p:cNvPr>
          <p:cNvSpPr/>
          <p:nvPr/>
        </p:nvSpPr>
        <p:spPr>
          <a:xfrm>
            <a:off x="758559" y="1028110"/>
            <a:ext cx="5337442" cy="369332"/>
          </a:xfrm>
          <a:prstGeom prst="rect">
            <a:avLst/>
          </a:prstGeom>
        </p:spPr>
        <p:txBody>
          <a:bodyPr wrap="square">
            <a:spAutoFit/>
          </a:bodyPr>
          <a:lstStyle/>
          <a:p>
            <a:pPr algn="ctr"/>
            <a:r>
              <a:rPr lang="en-GB" dirty="0">
                <a:solidFill>
                  <a:srgbClr val="0093BB"/>
                </a:solidFill>
              </a:rPr>
              <a:t>TRADITIONAL TRAINING PROVIDERS</a:t>
            </a: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505050" y="1639621"/>
            <a:ext cx="5049409" cy="2490126"/>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Continuous need to keep crew up-to-date and trained with regards to new regulations and technologies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Training of crew without direct access to classroom/simulator training </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Impact of CORONA virus on travel arrangements and attendance training (social distancing)</a:t>
            </a:r>
          </a:p>
          <a:p>
            <a:pPr marL="95250" indent="0">
              <a:lnSpc>
                <a:spcPct val="100000"/>
              </a:lnSpc>
              <a:spcBef>
                <a:spcPts val="600"/>
              </a:spcBef>
              <a:spcAft>
                <a:spcPts val="0"/>
              </a:spcAft>
              <a:buClr>
                <a:srgbClr val="073A7E"/>
              </a:buClr>
              <a:buSzPct val="130000"/>
              <a:buNone/>
            </a:pPr>
            <a:endParaRPr lang="en-GB" sz="1400" dirty="0">
              <a:solidFill>
                <a:srgbClr val="005AA5"/>
              </a:solidFill>
            </a:endParaRPr>
          </a:p>
        </p:txBody>
      </p:sp>
      <p:sp>
        <p:nvSpPr>
          <p:cNvPr id="2" name="Rectangle 1"/>
          <p:cNvSpPr/>
          <p:nvPr/>
        </p:nvSpPr>
        <p:spPr>
          <a:xfrm>
            <a:off x="443321" y="1640582"/>
            <a:ext cx="5112568" cy="2846933"/>
          </a:xfrm>
          <a:prstGeom prst="rect">
            <a:avLst/>
          </a:prstGeom>
        </p:spPr>
        <p:txBody>
          <a:bodyPr wrap="square">
            <a:spAutoFit/>
          </a:body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United Marine Training </a:t>
            </a:r>
            <a:r>
              <a:rPr lang="en-GB" sz="1400" dirty="0" err="1">
                <a:solidFill>
                  <a:srgbClr val="005AA5"/>
                </a:solidFill>
              </a:rPr>
              <a:t>Center</a:t>
            </a:r>
            <a:r>
              <a:rPr lang="en-GB" sz="1400" dirty="0">
                <a:solidFill>
                  <a:srgbClr val="005AA5"/>
                </a:solidFill>
              </a:rPr>
              <a:t> in the Philippines for class room, simulator, workshop and hands on training</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Kherson Maritime Specialized Training Centre in Ukraine for classroom and simulator training</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Training Centre at Admiral </a:t>
            </a:r>
            <a:r>
              <a:rPr lang="en-GB" sz="1400" dirty="0" err="1">
                <a:solidFill>
                  <a:srgbClr val="005AA5"/>
                </a:solidFill>
              </a:rPr>
              <a:t>Ushakov</a:t>
            </a:r>
            <a:r>
              <a:rPr lang="en-GB" sz="1400" dirty="0">
                <a:solidFill>
                  <a:srgbClr val="005AA5"/>
                </a:solidFill>
              </a:rPr>
              <a:t> Maritime State </a:t>
            </a:r>
            <a:r>
              <a:rPr lang="en-GB" sz="1400" dirty="0" smtClean="0">
                <a:solidFill>
                  <a:srgbClr val="005AA5"/>
                </a:solidFill>
              </a:rPr>
              <a:t>University in Novorossiysk/Russia </a:t>
            </a:r>
            <a:r>
              <a:rPr lang="en-GB" sz="1400" dirty="0">
                <a:solidFill>
                  <a:srgbClr val="005AA5"/>
                </a:solidFill>
              </a:rPr>
              <a:t>for classroom and simulator training</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Marlow Navigation Ukraine for Classroom training</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Seagull for self-paced computer-based training, access for all crew via STA</a:t>
            </a:r>
          </a:p>
          <a:p>
            <a:pPr marL="438150" indent="-342900">
              <a:lnSpc>
                <a:spcPct val="100000"/>
              </a:lnSpc>
              <a:spcBef>
                <a:spcPts val="600"/>
              </a:spcBef>
              <a:spcAft>
                <a:spcPts val="0"/>
              </a:spcAft>
              <a:buClr>
                <a:srgbClr val="073A7E"/>
              </a:buClr>
              <a:buSzPct val="130000"/>
              <a:buFont typeface="Arial"/>
              <a:buChar char="•"/>
            </a:pPr>
            <a:r>
              <a:rPr lang="en-GB" sz="1400" dirty="0" err="1">
                <a:solidFill>
                  <a:srgbClr val="005AA5"/>
                </a:solidFill>
              </a:rPr>
              <a:t>SafeBridge</a:t>
            </a:r>
            <a:r>
              <a:rPr lang="en-GB" sz="1400" dirty="0">
                <a:solidFill>
                  <a:srgbClr val="005AA5"/>
                </a:solidFill>
              </a:rPr>
              <a:t> for ECDIS type specific training and </a:t>
            </a:r>
            <a:r>
              <a:rPr lang="en-GB" sz="1400" dirty="0" err="1">
                <a:solidFill>
                  <a:srgbClr val="005AA5"/>
                </a:solidFill>
              </a:rPr>
              <a:t>SafeMetrix</a:t>
            </a:r>
            <a:r>
              <a:rPr lang="en-GB" sz="1400" dirty="0">
                <a:solidFill>
                  <a:srgbClr val="005AA5"/>
                </a:solidFill>
              </a:rPr>
              <a:t>/assessment of soft skills and cognitive abilities</a:t>
            </a:r>
          </a:p>
        </p:txBody>
      </p:sp>
      <p:sp>
        <p:nvSpPr>
          <p:cNvPr id="4" name="Rectangle 3"/>
          <p:cNvSpPr/>
          <p:nvPr/>
        </p:nvSpPr>
        <p:spPr>
          <a:xfrm>
            <a:off x="6240016" y="1025009"/>
            <a:ext cx="4859303" cy="369332"/>
          </a:xfrm>
          <a:prstGeom prst="rect">
            <a:avLst/>
          </a:prstGeom>
        </p:spPr>
        <p:txBody>
          <a:bodyPr wrap="square">
            <a:spAutoFit/>
          </a:bodyPr>
          <a:lstStyle/>
          <a:p>
            <a:pPr algn="ctr"/>
            <a:r>
              <a:rPr lang="en-GB" dirty="0">
                <a:solidFill>
                  <a:srgbClr val="0093BB"/>
                </a:solidFill>
              </a:rPr>
              <a:t>CURRENT &amp; FUTURE CHALLENGES</a:t>
            </a:r>
          </a:p>
        </p:txBody>
      </p:sp>
      <p:pic>
        <p:nvPicPr>
          <p:cNvPr id="12" name="Picture 11">
            <a:extLst>
              <a:ext uri="{FF2B5EF4-FFF2-40B4-BE49-F238E27FC236}">
                <a16:creationId xmlns:a16="http://schemas.microsoft.com/office/drawing/2014/main" id="{ABCF1270-2A8A-45EF-9E0F-80A551AF140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1604504" y="4497667"/>
            <a:ext cx="2790201" cy="1853193"/>
          </a:xfrm>
          <a:prstGeom prst="rect">
            <a:avLst/>
          </a:prstGeom>
          <a:effectLst/>
        </p:spPr>
      </p:pic>
      <p:pic>
        <p:nvPicPr>
          <p:cNvPr id="17" name="Picture 16">
            <a:extLst>
              <a:ext uri="{FF2B5EF4-FFF2-40B4-BE49-F238E27FC236}">
                <a16:creationId xmlns:a16="http://schemas.microsoft.com/office/drawing/2014/main" id="{DFA99B5B-E8DC-431D-857F-00C701831CF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7410970" y="3584599"/>
            <a:ext cx="3688349" cy="2766261"/>
          </a:xfrm>
          <a:prstGeom prst="rect">
            <a:avLst/>
          </a:prstGeom>
        </p:spPr>
      </p:pic>
      <p:sp>
        <p:nvSpPr>
          <p:cNvPr id="3" name="Rectangle 2">
            <a:extLst>
              <a:ext uri="{FF2B5EF4-FFF2-40B4-BE49-F238E27FC236}">
                <a16:creationId xmlns:a16="http://schemas.microsoft.com/office/drawing/2014/main" id="{C6043628-9885-4A07-BF7E-2C3D013291AC}"/>
              </a:ext>
            </a:extLst>
          </p:cNvPr>
          <p:cNvSpPr/>
          <p:nvPr/>
        </p:nvSpPr>
        <p:spPr>
          <a:xfrm>
            <a:off x="1725899" y="6247938"/>
            <a:ext cx="2547410"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State-of-the-art UMTC training facility</a:t>
            </a:r>
            <a:endParaRPr lang="en-GB" sz="1200" dirty="0"/>
          </a:p>
        </p:txBody>
      </p:sp>
      <p:sp>
        <p:nvSpPr>
          <p:cNvPr id="5" name="Rectangle 4">
            <a:extLst>
              <a:ext uri="{FF2B5EF4-FFF2-40B4-BE49-F238E27FC236}">
                <a16:creationId xmlns:a16="http://schemas.microsoft.com/office/drawing/2014/main" id="{6DDC7263-6CB8-4F71-A4E4-EF5AC40317EA}"/>
              </a:ext>
            </a:extLst>
          </p:cNvPr>
          <p:cNvSpPr/>
          <p:nvPr/>
        </p:nvSpPr>
        <p:spPr>
          <a:xfrm>
            <a:off x="7410969" y="6247938"/>
            <a:ext cx="3688349" cy="205844"/>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Work Permit, Enclosed Space Entry &amp; Rescue at KMSTC</a:t>
            </a:r>
            <a:endParaRPr lang="en-GB" sz="1200" dirty="0"/>
          </a:p>
        </p:txBody>
      </p:sp>
    </p:spTree>
    <p:extLst>
      <p:ext uri="{BB962C8B-B14F-4D97-AF65-F5344CB8AC3E}">
        <p14:creationId xmlns:p14="http://schemas.microsoft.com/office/powerpoint/2010/main" val="24791263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ACTIVITIES</a:t>
            </a:r>
            <a:endParaRPr lang="en-GB" dirty="0">
              <a:solidFill>
                <a:srgbClr val="0093BB"/>
              </a:solidFill>
            </a:endParaRPr>
          </a:p>
        </p:txBody>
      </p:sp>
      <p:sp>
        <p:nvSpPr>
          <p:cNvPr id="7" name="Rectangle 6">
            <a:extLst>
              <a:ext uri="{FF2B5EF4-FFF2-40B4-BE49-F238E27FC236}">
                <a16:creationId xmlns:a16="http://schemas.microsoft.com/office/drawing/2014/main" id="{610BD8EB-212B-45B9-AE1E-22272CF7788C}"/>
              </a:ext>
            </a:extLst>
          </p:cNvPr>
          <p:cNvSpPr/>
          <p:nvPr/>
        </p:nvSpPr>
        <p:spPr>
          <a:xfrm>
            <a:off x="758559" y="1028110"/>
            <a:ext cx="5337442" cy="369332"/>
          </a:xfrm>
          <a:prstGeom prst="rect">
            <a:avLst/>
          </a:prstGeom>
        </p:spPr>
        <p:txBody>
          <a:bodyPr wrap="square">
            <a:spAutoFit/>
          </a:bodyPr>
          <a:lstStyle/>
          <a:p>
            <a:pPr algn="ctr"/>
            <a:r>
              <a:rPr lang="en-GB" dirty="0">
                <a:solidFill>
                  <a:srgbClr val="0093BB"/>
                </a:solidFill>
              </a:rPr>
              <a:t>SOLUTIONS</a:t>
            </a: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505050" y="1639621"/>
            <a:ext cx="5049409" cy="2490126"/>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5250" indent="0">
              <a:lnSpc>
                <a:spcPct val="100000"/>
              </a:lnSpc>
              <a:spcBef>
                <a:spcPts val="600"/>
              </a:spcBef>
              <a:spcAft>
                <a:spcPts val="0"/>
              </a:spcAft>
              <a:buClr>
                <a:srgbClr val="073A7E"/>
              </a:buClr>
              <a:buSzPct val="130000"/>
              <a:buNone/>
            </a:pPr>
            <a:endParaRPr lang="en-GB" sz="1400" dirty="0">
              <a:solidFill>
                <a:srgbClr val="005AA5"/>
              </a:solidFill>
            </a:endParaRPr>
          </a:p>
        </p:txBody>
      </p:sp>
      <p:sp>
        <p:nvSpPr>
          <p:cNvPr id="2" name="Rectangle 1"/>
          <p:cNvSpPr/>
          <p:nvPr/>
        </p:nvSpPr>
        <p:spPr>
          <a:xfrm>
            <a:off x="443321" y="1640582"/>
            <a:ext cx="5112568" cy="3416320"/>
          </a:xfrm>
          <a:prstGeom prst="rect">
            <a:avLst/>
          </a:prstGeom>
        </p:spPr>
        <p:txBody>
          <a:bodyPr wrap="square">
            <a:spAutoFit/>
          </a:body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Enhancement of distant learning offers, e.g. by webinars, virtual classroom, creation of self-paced e-learning content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Mixture of different learning methods, e.g. introductory webinar plus self study plus simulator exercise and final assessment at training centre</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Use of new technologies replacing/complementing attendance courses (cloud based simulators, augmented and virtual reality)</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Introduction of easy access to the different training solutions, scheduling and administration, follow up of progress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UMTC and KMSTC already offering webinars (Guidance to Port State Control, Safety Awareness, Anti-Piracy, Pre-Departure Briefing) – more under development (fuel management, draft survey, …)</a:t>
            </a:r>
          </a:p>
        </p:txBody>
      </p:sp>
      <p:sp>
        <p:nvSpPr>
          <p:cNvPr id="4" name="Rectangle 3"/>
          <p:cNvSpPr/>
          <p:nvPr/>
        </p:nvSpPr>
        <p:spPr>
          <a:xfrm>
            <a:off x="6240016" y="1025009"/>
            <a:ext cx="5472608" cy="369332"/>
          </a:xfrm>
          <a:prstGeom prst="rect">
            <a:avLst/>
          </a:prstGeom>
        </p:spPr>
        <p:txBody>
          <a:bodyPr wrap="square">
            <a:spAutoFit/>
          </a:bodyPr>
          <a:lstStyle/>
          <a:p>
            <a:pPr algn="ctr"/>
            <a:endParaRPr lang="en-GB" dirty="0">
              <a:solidFill>
                <a:srgbClr val="0093BB"/>
              </a:solidFill>
            </a:endParaRPr>
          </a:p>
        </p:txBody>
      </p:sp>
      <p:pic>
        <p:nvPicPr>
          <p:cNvPr id="6" name="Picture 5">
            <a:extLst>
              <a:ext uri="{FF2B5EF4-FFF2-40B4-BE49-F238E27FC236}">
                <a16:creationId xmlns:a16="http://schemas.microsoft.com/office/drawing/2014/main" id="{6909E492-8603-44AB-B8EC-EDA138F065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39738" y="3923389"/>
            <a:ext cx="3780032" cy="2520021"/>
          </a:xfrm>
          <a:prstGeom prst="rect">
            <a:avLst/>
          </a:prstGeom>
        </p:spPr>
      </p:pic>
      <p:pic>
        <p:nvPicPr>
          <p:cNvPr id="13" name="Picture 12">
            <a:extLst>
              <a:ext uri="{FF2B5EF4-FFF2-40B4-BE49-F238E27FC236}">
                <a16:creationId xmlns:a16="http://schemas.microsoft.com/office/drawing/2014/main" id="{807D0682-8025-471A-A2D5-A1B58FA54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37250" y="1394341"/>
            <a:ext cx="3780032" cy="2520021"/>
          </a:xfrm>
          <a:prstGeom prst="rect">
            <a:avLst/>
          </a:prstGeom>
        </p:spPr>
      </p:pic>
      <p:sp>
        <p:nvSpPr>
          <p:cNvPr id="18" name="Rectangle 17">
            <a:extLst>
              <a:ext uri="{FF2B5EF4-FFF2-40B4-BE49-F238E27FC236}">
                <a16:creationId xmlns:a16="http://schemas.microsoft.com/office/drawing/2014/main" id="{D61ED209-6567-408A-BAA6-B32387D71446}"/>
              </a:ext>
            </a:extLst>
          </p:cNvPr>
          <p:cNvSpPr/>
          <p:nvPr/>
        </p:nvSpPr>
        <p:spPr>
          <a:xfrm>
            <a:off x="7137250" y="3709538"/>
            <a:ext cx="3780032" cy="409648"/>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t>Various distant learning courses already well developed &amp; under way at our key training centres</a:t>
            </a:r>
          </a:p>
        </p:txBody>
      </p:sp>
    </p:spTree>
    <p:extLst>
      <p:ext uri="{BB962C8B-B14F-4D97-AF65-F5344CB8AC3E}">
        <p14:creationId xmlns:p14="http://schemas.microsoft.com/office/powerpoint/2010/main" val="42692597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9">
            <a:extLst>
              <a:ext uri="{FF2B5EF4-FFF2-40B4-BE49-F238E27FC236}">
                <a16:creationId xmlns:a16="http://schemas.microsoft.com/office/drawing/2014/main" id="{B4D6D207-C4AF-4BA0-B22E-0274A8322830}"/>
              </a:ext>
            </a:extLst>
          </p:cNvPr>
          <p:cNvSpPr>
            <a:spLocks noGrp="1"/>
          </p:cNvSpPr>
          <p:nvPr>
            <p:ph type="title"/>
          </p:nvPr>
        </p:nvSpPr>
        <p:spPr>
          <a:xfrm>
            <a:off x="623392" y="106035"/>
            <a:ext cx="9793088" cy="802685"/>
          </a:xfrm>
        </p:spPr>
        <p:txBody>
          <a:bodyPr/>
          <a:lstStyle/>
          <a:p>
            <a:pPr algn="ctr"/>
            <a:r>
              <a:rPr lang="en-US" dirty="0"/>
              <a:t>TRAINING ACTIVITIES</a:t>
            </a:r>
            <a:endParaRPr lang="en-GB" dirty="0">
              <a:solidFill>
                <a:srgbClr val="0093BB"/>
              </a:solidFill>
            </a:endParaRPr>
          </a:p>
        </p:txBody>
      </p:sp>
      <p:sp>
        <p:nvSpPr>
          <p:cNvPr id="9" name="Rectangle 8">
            <a:extLst>
              <a:ext uri="{FF2B5EF4-FFF2-40B4-BE49-F238E27FC236}">
                <a16:creationId xmlns:a16="http://schemas.microsoft.com/office/drawing/2014/main" id="{BAE88235-897B-437C-9708-70ABFB1368DE}"/>
              </a:ext>
            </a:extLst>
          </p:cNvPr>
          <p:cNvSpPr/>
          <p:nvPr/>
        </p:nvSpPr>
        <p:spPr>
          <a:xfrm>
            <a:off x="6124929" y="1845471"/>
            <a:ext cx="63160" cy="4568552"/>
          </a:xfrm>
          <a:prstGeom prst="rect">
            <a:avLst/>
          </a:prstGeom>
          <a:solidFill>
            <a:srgbClr val="005A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Content Placeholder 2">
            <a:extLst>
              <a:ext uri="{FF2B5EF4-FFF2-40B4-BE49-F238E27FC236}">
                <a16:creationId xmlns:a16="http://schemas.microsoft.com/office/drawing/2014/main" id="{C795CB05-2A33-43C5-9C89-F78ADF0806E8}"/>
              </a:ext>
            </a:extLst>
          </p:cNvPr>
          <p:cNvSpPr txBox="1">
            <a:spLocks/>
          </p:cNvSpPr>
          <p:nvPr/>
        </p:nvSpPr>
        <p:spPr>
          <a:xfrm>
            <a:off x="6505050" y="1639621"/>
            <a:ext cx="5049409" cy="2490126"/>
          </a:xfrm>
          <a:prstGeom prst="rect">
            <a:avLst/>
          </a:prstGeom>
        </p:spPr>
        <p:txBody>
          <a:bodyPr vert="horz" lIns="0" tIns="45720" rIns="0" bIns="45720" rtlCol="0">
            <a:noAutofit/>
          </a:bodyPr>
          <a:lstStyle>
            <a:lvl1pPr marL="91438" indent="-91438" algn="l" defTabSz="914377"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38" indent="-182875" algn="l" defTabSz="914377"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14"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789"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65" indent="-182875"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09997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29996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499963"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699958" indent="-228594" algn="l" defTabSz="914377"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Ability to pass certain training remotely from home</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Higher level of flexibility</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Providing training to crew from locations presently not being covered</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Reduction of travel related costs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More time at home with family</a:t>
            </a:r>
          </a:p>
          <a:p>
            <a:pPr marL="95250" indent="0">
              <a:lnSpc>
                <a:spcPct val="100000"/>
              </a:lnSpc>
              <a:spcBef>
                <a:spcPts val="600"/>
              </a:spcBef>
              <a:spcAft>
                <a:spcPts val="0"/>
              </a:spcAft>
              <a:buClr>
                <a:srgbClr val="073A7E"/>
              </a:buClr>
              <a:buSzPct val="130000"/>
              <a:buNone/>
            </a:pPr>
            <a:r>
              <a:rPr lang="en-GB" sz="1400" dirty="0">
                <a:solidFill>
                  <a:srgbClr val="005AA5"/>
                </a:solidFill>
              </a:rPr>
              <a:t>BUT</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Necessity to stick to times for webinars, virtual classroom or other sessions with instructor</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High level of self-motivation, as less strict control </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Openness to new learning methodologies and techniques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Ability to conduct self-studies</a:t>
            </a:r>
          </a:p>
          <a:p>
            <a:pPr marL="438150" indent="-342900">
              <a:lnSpc>
                <a:spcPct val="100000"/>
              </a:lnSpc>
              <a:spcBef>
                <a:spcPts val="600"/>
              </a:spcBef>
              <a:spcAft>
                <a:spcPts val="0"/>
              </a:spcAft>
              <a:buClr>
                <a:srgbClr val="073A7E"/>
              </a:buClr>
              <a:buSzPct val="130000"/>
              <a:buFont typeface="Arial"/>
              <a:buChar char="•"/>
            </a:pPr>
            <a:r>
              <a:rPr lang="en-GB" sz="1400" dirty="0">
                <a:solidFill>
                  <a:srgbClr val="005AA5"/>
                </a:solidFill>
              </a:rPr>
              <a:t>Technical set up (computer, stable internet connection)</a:t>
            </a:r>
          </a:p>
          <a:p>
            <a:pPr marL="95250" indent="0">
              <a:lnSpc>
                <a:spcPct val="100000"/>
              </a:lnSpc>
              <a:spcBef>
                <a:spcPts val="600"/>
              </a:spcBef>
              <a:spcAft>
                <a:spcPts val="0"/>
              </a:spcAft>
              <a:buClr>
                <a:srgbClr val="073A7E"/>
              </a:buClr>
              <a:buSzPct val="130000"/>
              <a:buNone/>
            </a:pPr>
            <a:endParaRPr lang="en-GB" sz="1400" dirty="0">
              <a:solidFill>
                <a:srgbClr val="005AA5"/>
              </a:solidFill>
            </a:endParaRPr>
          </a:p>
        </p:txBody>
      </p:sp>
      <p:sp>
        <p:nvSpPr>
          <p:cNvPr id="4" name="Rectangle 3"/>
          <p:cNvSpPr/>
          <p:nvPr/>
        </p:nvSpPr>
        <p:spPr>
          <a:xfrm>
            <a:off x="6240016" y="1025009"/>
            <a:ext cx="5472608" cy="369332"/>
          </a:xfrm>
          <a:prstGeom prst="rect">
            <a:avLst/>
          </a:prstGeom>
        </p:spPr>
        <p:txBody>
          <a:bodyPr wrap="square">
            <a:spAutoFit/>
          </a:bodyPr>
          <a:lstStyle/>
          <a:p>
            <a:pPr algn="ctr"/>
            <a:endParaRPr lang="en-GB" dirty="0">
              <a:solidFill>
                <a:srgbClr val="0093BB"/>
              </a:solidFill>
            </a:endParaRPr>
          </a:p>
        </p:txBody>
      </p:sp>
      <p:sp>
        <p:nvSpPr>
          <p:cNvPr id="5" name="Rectangle 4"/>
          <p:cNvSpPr/>
          <p:nvPr/>
        </p:nvSpPr>
        <p:spPr>
          <a:xfrm>
            <a:off x="6240016" y="1034534"/>
            <a:ext cx="5616624" cy="369332"/>
          </a:xfrm>
          <a:prstGeom prst="rect">
            <a:avLst/>
          </a:prstGeom>
        </p:spPr>
        <p:txBody>
          <a:bodyPr wrap="square">
            <a:spAutoFit/>
          </a:bodyPr>
          <a:lstStyle/>
          <a:p>
            <a:pPr algn="ctr"/>
            <a:r>
              <a:rPr lang="en-GB" dirty="0">
                <a:solidFill>
                  <a:srgbClr val="0093BB"/>
                </a:solidFill>
              </a:rPr>
              <a:t>OPPORTUNITIES &amp; CHALLENGES</a:t>
            </a:r>
          </a:p>
        </p:txBody>
      </p:sp>
      <p:pic>
        <p:nvPicPr>
          <p:cNvPr id="3" name="Picture 2">
            <a:extLst>
              <a:ext uri="{FF2B5EF4-FFF2-40B4-BE49-F238E27FC236}">
                <a16:creationId xmlns:a16="http://schemas.microsoft.com/office/drawing/2014/main" id="{68EB381B-C15D-47FE-B863-EA6EB0675D7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9300" y="1906368"/>
            <a:ext cx="4585002" cy="3045263"/>
          </a:xfrm>
          <a:prstGeom prst="rect">
            <a:avLst/>
          </a:prstGeom>
        </p:spPr>
      </p:pic>
      <p:sp>
        <p:nvSpPr>
          <p:cNvPr id="2" name="Rectangle 1">
            <a:extLst>
              <a:ext uri="{FF2B5EF4-FFF2-40B4-BE49-F238E27FC236}">
                <a16:creationId xmlns:a16="http://schemas.microsoft.com/office/drawing/2014/main" id="{7501E2FB-DA64-4904-818A-A1D6573FA48D}"/>
              </a:ext>
            </a:extLst>
          </p:cNvPr>
          <p:cNvSpPr/>
          <p:nvPr/>
        </p:nvSpPr>
        <p:spPr>
          <a:xfrm>
            <a:off x="629300" y="4951631"/>
            <a:ext cx="4585002" cy="380491"/>
          </a:xfrm>
          <a:prstGeom prst="rect">
            <a:avLst/>
          </a:prstGeom>
          <a:solidFill>
            <a:srgbClr val="0093B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Remote learning initiatives are both a solution to the current situation but also provide additional benefits for crew and company</a:t>
            </a:r>
            <a:endParaRPr lang="en-GB" sz="1200" dirty="0"/>
          </a:p>
        </p:txBody>
      </p:sp>
    </p:spTree>
    <p:extLst>
      <p:ext uri="{BB962C8B-B14F-4D97-AF65-F5344CB8AC3E}">
        <p14:creationId xmlns:p14="http://schemas.microsoft.com/office/powerpoint/2010/main" val="3244815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noGrp="1"/>
          </p:cNvSpPr>
          <p:nvPr>
            <p:ph type="title"/>
          </p:nvPr>
        </p:nvSpPr>
        <p:spPr>
          <a:xfrm>
            <a:off x="479376" y="0"/>
            <a:ext cx="9793088" cy="1450757"/>
          </a:xfrm>
          <a:prstGeom prst="rect">
            <a:avLst/>
          </a:prstGeom>
        </p:spPr>
        <p:txBody>
          <a:bodyPr vert="horz" lIns="91440" tIns="45720" rIns="91440" bIns="45720" rtlCol="0" anchor="b">
            <a:noAutofit/>
          </a:bodyPr>
          <a:lstStyle>
            <a:lvl1pPr marL="0" indent="0" algn="l" defTabSz="914377" rtl="0" eaLnBrk="1" latinLnBrk="0" hangingPunct="1">
              <a:lnSpc>
                <a:spcPct val="85000"/>
              </a:lnSpc>
              <a:spcBef>
                <a:spcPct val="0"/>
              </a:spcBef>
              <a:buNone/>
              <a:defRPr sz="3200" kern="1200" spc="-51" baseline="0">
                <a:solidFill>
                  <a:srgbClr val="005AA5"/>
                </a:solidFill>
                <a:latin typeface="DINPro-Light" pitchFamily="34" charset="0"/>
                <a:ea typeface="+mj-ea"/>
                <a:cs typeface="+mj-cs"/>
              </a:defRPr>
            </a:lvl1pPr>
          </a:lstStyle>
          <a:p>
            <a:r>
              <a:rPr lang="en-GB" sz="3600" dirty="0" smtClean="0">
                <a:latin typeface="+mj-lt"/>
              </a:rPr>
              <a:t>UPGRADING TRAINING</a:t>
            </a:r>
            <a:br>
              <a:rPr lang="en-GB" sz="3600" dirty="0" smtClean="0">
                <a:latin typeface="+mj-lt"/>
              </a:rPr>
            </a:br>
            <a:r>
              <a:rPr lang="en-GB" sz="3600" dirty="0" smtClean="0">
                <a:latin typeface="+mj-lt"/>
              </a:rPr>
              <a:t/>
            </a:r>
            <a:br>
              <a:rPr lang="en-GB" sz="3600" dirty="0" smtClean="0">
                <a:latin typeface="+mj-lt"/>
              </a:rPr>
            </a:br>
            <a:r>
              <a:rPr lang="en-GB" sz="2400" dirty="0" err="1" smtClean="0">
                <a:solidFill>
                  <a:srgbClr val="0093BB"/>
                </a:solidFill>
                <a:latin typeface="Calibri Light" panose="020F0302020204030204" pitchFamily="34" charset="0"/>
                <a:cs typeface="Calibri Light" panose="020F0302020204030204" pitchFamily="34" charset="0"/>
              </a:rPr>
              <a:t>Training</a:t>
            </a:r>
            <a:r>
              <a:rPr lang="en-GB" sz="2400" dirty="0" smtClean="0">
                <a:solidFill>
                  <a:srgbClr val="0093BB"/>
                </a:solidFill>
                <a:latin typeface="Calibri Light" panose="020F0302020204030204" pitchFamily="34" charset="0"/>
                <a:cs typeface="Calibri Light" panose="020F0302020204030204" pitchFamily="34" charset="0"/>
              </a:rPr>
              <a:t> </a:t>
            </a:r>
            <a:r>
              <a:rPr lang="en-GB" sz="2400" dirty="0">
                <a:solidFill>
                  <a:srgbClr val="0093BB"/>
                </a:solidFill>
                <a:latin typeface="Calibri Light" panose="020F0302020204030204" pitchFamily="34" charset="0"/>
                <a:cs typeface="Calibri Light" panose="020F0302020204030204" pitchFamily="34" charset="0"/>
              </a:rPr>
              <a:t>courses introduced in </a:t>
            </a:r>
            <a:r>
              <a:rPr lang="en-GB" sz="2400" dirty="0" smtClean="0">
                <a:solidFill>
                  <a:srgbClr val="0093BB"/>
                </a:solidFill>
                <a:latin typeface="Calibri Light" panose="020F0302020204030204" pitchFamily="34" charset="0"/>
                <a:cs typeface="Calibri Light" panose="020F0302020204030204" pitchFamily="34" charset="0"/>
              </a:rPr>
              <a:t>2020 or with planned implementation during 2021</a:t>
            </a:r>
            <a:endParaRPr lang="en-GB" sz="2400" dirty="0" smtClean="0">
              <a:latin typeface="Calibri Light" panose="020F0302020204030204" pitchFamily="34" charset="0"/>
              <a:cs typeface="Calibri Light" panose="020F0302020204030204"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237594773"/>
              </p:ext>
            </p:extLst>
          </p:nvPr>
        </p:nvGraphicFramePr>
        <p:xfrm>
          <a:off x="839416" y="1700808"/>
          <a:ext cx="9793086" cy="4560905"/>
        </p:xfrm>
        <a:graphic>
          <a:graphicData uri="http://schemas.openxmlformats.org/drawingml/2006/table">
            <a:tbl>
              <a:tblPr firstRow="1" bandRow="1">
                <a:effectLst>
                  <a:outerShdw blurRad="50800" dist="38100" dir="2700000" algn="tl" rotWithShape="0">
                    <a:prstClr val="black">
                      <a:alpha val="40000"/>
                    </a:prstClr>
                  </a:outerShdw>
                </a:effectLst>
                <a:tableStyleId>{69C7853C-536D-4A76-A0AE-DD22124D55A5}</a:tableStyleId>
              </a:tblPr>
              <a:tblGrid>
                <a:gridCol w="7339986">
                  <a:extLst>
                    <a:ext uri="{9D8B030D-6E8A-4147-A177-3AD203B41FA5}">
                      <a16:colId xmlns:a16="http://schemas.microsoft.com/office/drawing/2014/main" val="20000"/>
                    </a:ext>
                  </a:extLst>
                </a:gridCol>
                <a:gridCol w="817700">
                  <a:extLst>
                    <a:ext uri="{9D8B030D-6E8A-4147-A177-3AD203B41FA5}">
                      <a16:colId xmlns:a16="http://schemas.microsoft.com/office/drawing/2014/main" val="607361904"/>
                    </a:ext>
                  </a:extLst>
                </a:gridCol>
                <a:gridCol w="817700">
                  <a:extLst>
                    <a:ext uri="{9D8B030D-6E8A-4147-A177-3AD203B41FA5}">
                      <a16:colId xmlns:a16="http://schemas.microsoft.com/office/drawing/2014/main" val="20001"/>
                    </a:ext>
                  </a:extLst>
                </a:gridCol>
                <a:gridCol w="817700">
                  <a:extLst>
                    <a:ext uri="{9D8B030D-6E8A-4147-A177-3AD203B41FA5}">
                      <a16:colId xmlns:a16="http://schemas.microsoft.com/office/drawing/2014/main" val="20002"/>
                    </a:ext>
                  </a:extLst>
                </a:gridCol>
              </a:tblGrid>
              <a:tr h="302709">
                <a:tc>
                  <a:txBody>
                    <a:bodyPr/>
                    <a:lstStyle>
                      <a:lvl1pPr marL="0" algn="l" defTabSz="914377" rtl="0" eaLnBrk="1" latinLnBrk="0" hangingPunct="1">
                        <a:defRPr sz="1800" b="1" kern="1200">
                          <a:solidFill>
                            <a:schemeClr val="lt1"/>
                          </a:solidFill>
                          <a:latin typeface="Century Gothic"/>
                        </a:defRPr>
                      </a:lvl1pPr>
                      <a:lvl2pPr marL="457189" algn="l" defTabSz="914377" rtl="0" eaLnBrk="1" latinLnBrk="0" hangingPunct="1">
                        <a:defRPr sz="1800" b="1" kern="1200">
                          <a:solidFill>
                            <a:schemeClr val="lt1"/>
                          </a:solidFill>
                          <a:latin typeface="Century Gothic"/>
                        </a:defRPr>
                      </a:lvl2pPr>
                      <a:lvl3pPr marL="914377" algn="l" defTabSz="914377" rtl="0" eaLnBrk="1" latinLnBrk="0" hangingPunct="1">
                        <a:defRPr sz="1800" b="1" kern="1200">
                          <a:solidFill>
                            <a:schemeClr val="lt1"/>
                          </a:solidFill>
                          <a:latin typeface="Century Gothic"/>
                        </a:defRPr>
                      </a:lvl3pPr>
                      <a:lvl4pPr marL="1371566" algn="l" defTabSz="914377" rtl="0" eaLnBrk="1" latinLnBrk="0" hangingPunct="1">
                        <a:defRPr sz="1800" b="1" kern="1200">
                          <a:solidFill>
                            <a:schemeClr val="lt1"/>
                          </a:solidFill>
                          <a:latin typeface="Century Gothic"/>
                        </a:defRPr>
                      </a:lvl4pPr>
                      <a:lvl5pPr marL="1828754" algn="l" defTabSz="914377" rtl="0" eaLnBrk="1" latinLnBrk="0" hangingPunct="1">
                        <a:defRPr sz="1800" b="1" kern="1200">
                          <a:solidFill>
                            <a:schemeClr val="lt1"/>
                          </a:solidFill>
                          <a:latin typeface="Century Gothic"/>
                        </a:defRPr>
                      </a:lvl5pPr>
                      <a:lvl6pPr marL="2285943" algn="l" defTabSz="914377" rtl="0" eaLnBrk="1" latinLnBrk="0" hangingPunct="1">
                        <a:defRPr sz="1800" b="1" kern="1200">
                          <a:solidFill>
                            <a:schemeClr val="lt1"/>
                          </a:solidFill>
                          <a:latin typeface="Century Gothic"/>
                        </a:defRPr>
                      </a:lvl6pPr>
                      <a:lvl7pPr marL="2743131" algn="l" defTabSz="914377" rtl="0" eaLnBrk="1" latinLnBrk="0" hangingPunct="1">
                        <a:defRPr sz="1800" b="1" kern="1200">
                          <a:solidFill>
                            <a:schemeClr val="lt1"/>
                          </a:solidFill>
                          <a:latin typeface="Century Gothic"/>
                        </a:defRPr>
                      </a:lvl7pPr>
                      <a:lvl8pPr marL="3200320" algn="l" defTabSz="914377" rtl="0" eaLnBrk="1" latinLnBrk="0" hangingPunct="1">
                        <a:defRPr sz="1800" b="1" kern="1200">
                          <a:solidFill>
                            <a:schemeClr val="lt1"/>
                          </a:solidFill>
                          <a:latin typeface="Century Gothic"/>
                        </a:defRPr>
                      </a:lvl8pPr>
                      <a:lvl9pPr marL="3657509" algn="l" defTabSz="914377" rtl="0" eaLnBrk="1" latinLnBrk="0" hangingPunct="1">
                        <a:defRPr sz="1800" b="1" kern="1200">
                          <a:solidFill>
                            <a:schemeClr val="lt1"/>
                          </a:solidFill>
                          <a:latin typeface="Century Gothic"/>
                        </a:defRPr>
                      </a:lvl9pPr>
                    </a:lstStyle>
                    <a:p>
                      <a:pPr algn="ctr">
                        <a:spcAft>
                          <a:spcPts val="0"/>
                        </a:spcAft>
                      </a:pPr>
                      <a:r>
                        <a:rPr lang="en-GB" sz="1800" dirty="0" smtClean="0">
                          <a:solidFill>
                            <a:schemeClr val="bg1"/>
                          </a:solidFill>
                          <a:effectLst/>
                          <a:latin typeface="Calibri" panose="020F0502020204030204" pitchFamily="34" charset="0"/>
                          <a:ea typeface="Calibri"/>
                          <a:cs typeface="Calibri" panose="020F0502020204030204" pitchFamily="34" charset="0"/>
                        </a:rPr>
                        <a:t>Course Name</a:t>
                      </a:r>
                      <a:endParaRPr lang="en-GB"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p>
                      <a:pPr algn="ctr">
                        <a:spcAft>
                          <a:spcPts val="0"/>
                        </a:spcAft>
                      </a:pPr>
                      <a:r>
                        <a:rPr lang="en-GB" sz="1800" dirty="0" smtClean="0">
                          <a:solidFill>
                            <a:schemeClr val="bg1"/>
                          </a:solidFill>
                          <a:effectLst/>
                          <a:latin typeface="Calibri" panose="020F0502020204030204" pitchFamily="34" charset="0"/>
                          <a:ea typeface="Calibri"/>
                          <a:cs typeface="Calibri" panose="020F0502020204030204" pitchFamily="34" charset="0"/>
                        </a:rPr>
                        <a:t>PHL</a:t>
                      </a:r>
                      <a:endParaRPr lang="en-GB"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lvl1pPr marL="0" algn="l" defTabSz="914377" rtl="0" eaLnBrk="1" latinLnBrk="0" hangingPunct="1">
                        <a:defRPr sz="1800" b="1" kern="1200">
                          <a:solidFill>
                            <a:schemeClr val="lt1"/>
                          </a:solidFill>
                          <a:latin typeface="Century Gothic"/>
                        </a:defRPr>
                      </a:lvl1pPr>
                      <a:lvl2pPr marL="457189" algn="l" defTabSz="914377" rtl="0" eaLnBrk="1" latinLnBrk="0" hangingPunct="1">
                        <a:defRPr sz="1800" b="1" kern="1200">
                          <a:solidFill>
                            <a:schemeClr val="lt1"/>
                          </a:solidFill>
                          <a:latin typeface="Century Gothic"/>
                        </a:defRPr>
                      </a:lvl2pPr>
                      <a:lvl3pPr marL="914377" algn="l" defTabSz="914377" rtl="0" eaLnBrk="1" latinLnBrk="0" hangingPunct="1">
                        <a:defRPr sz="1800" b="1" kern="1200">
                          <a:solidFill>
                            <a:schemeClr val="lt1"/>
                          </a:solidFill>
                          <a:latin typeface="Century Gothic"/>
                        </a:defRPr>
                      </a:lvl3pPr>
                      <a:lvl4pPr marL="1371566" algn="l" defTabSz="914377" rtl="0" eaLnBrk="1" latinLnBrk="0" hangingPunct="1">
                        <a:defRPr sz="1800" b="1" kern="1200">
                          <a:solidFill>
                            <a:schemeClr val="lt1"/>
                          </a:solidFill>
                          <a:latin typeface="Century Gothic"/>
                        </a:defRPr>
                      </a:lvl4pPr>
                      <a:lvl5pPr marL="1828754" algn="l" defTabSz="914377" rtl="0" eaLnBrk="1" latinLnBrk="0" hangingPunct="1">
                        <a:defRPr sz="1800" b="1" kern="1200">
                          <a:solidFill>
                            <a:schemeClr val="lt1"/>
                          </a:solidFill>
                          <a:latin typeface="Century Gothic"/>
                        </a:defRPr>
                      </a:lvl5pPr>
                      <a:lvl6pPr marL="2285943" algn="l" defTabSz="914377" rtl="0" eaLnBrk="1" latinLnBrk="0" hangingPunct="1">
                        <a:defRPr sz="1800" b="1" kern="1200">
                          <a:solidFill>
                            <a:schemeClr val="lt1"/>
                          </a:solidFill>
                          <a:latin typeface="Century Gothic"/>
                        </a:defRPr>
                      </a:lvl6pPr>
                      <a:lvl7pPr marL="2743131" algn="l" defTabSz="914377" rtl="0" eaLnBrk="1" latinLnBrk="0" hangingPunct="1">
                        <a:defRPr sz="1800" b="1" kern="1200">
                          <a:solidFill>
                            <a:schemeClr val="lt1"/>
                          </a:solidFill>
                          <a:latin typeface="Century Gothic"/>
                        </a:defRPr>
                      </a:lvl7pPr>
                      <a:lvl8pPr marL="3200320" algn="l" defTabSz="914377" rtl="0" eaLnBrk="1" latinLnBrk="0" hangingPunct="1">
                        <a:defRPr sz="1800" b="1" kern="1200">
                          <a:solidFill>
                            <a:schemeClr val="lt1"/>
                          </a:solidFill>
                          <a:latin typeface="Century Gothic"/>
                        </a:defRPr>
                      </a:lvl8pPr>
                      <a:lvl9pPr marL="3657509" algn="l" defTabSz="914377" rtl="0" eaLnBrk="1" latinLnBrk="0" hangingPunct="1">
                        <a:defRPr sz="1800" b="1" kern="1200">
                          <a:solidFill>
                            <a:schemeClr val="lt1"/>
                          </a:solidFill>
                          <a:latin typeface="Century Gothic"/>
                        </a:defRPr>
                      </a:lvl9pPr>
                    </a:lstStyle>
                    <a:p>
                      <a:pPr algn="ctr">
                        <a:spcAft>
                          <a:spcPts val="0"/>
                        </a:spcAft>
                      </a:pPr>
                      <a:r>
                        <a:rPr lang="en-GB" sz="1800" dirty="0" smtClean="0">
                          <a:solidFill>
                            <a:schemeClr val="bg1"/>
                          </a:solidFill>
                          <a:effectLst/>
                          <a:latin typeface="Calibri" panose="020F0502020204030204" pitchFamily="34" charset="0"/>
                          <a:ea typeface="Calibri"/>
                          <a:cs typeface="Calibri" panose="020F0502020204030204" pitchFamily="34" charset="0"/>
                        </a:rPr>
                        <a:t>UKR</a:t>
                      </a:r>
                      <a:endParaRPr lang="en-GB"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tc>
                <a:tc>
                  <a:txBody>
                    <a:bodyPr/>
                    <a:lstStyle>
                      <a:lvl1pPr marL="0" algn="l" defTabSz="914377" rtl="0" eaLnBrk="1" latinLnBrk="0" hangingPunct="1">
                        <a:defRPr sz="1800" b="1" kern="1200">
                          <a:solidFill>
                            <a:schemeClr val="lt1"/>
                          </a:solidFill>
                          <a:latin typeface="Century Gothic"/>
                        </a:defRPr>
                      </a:lvl1pPr>
                      <a:lvl2pPr marL="457189" algn="l" defTabSz="914377" rtl="0" eaLnBrk="1" latinLnBrk="0" hangingPunct="1">
                        <a:defRPr sz="1800" b="1" kern="1200">
                          <a:solidFill>
                            <a:schemeClr val="lt1"/>
                          </a:solidFill>
                          <a:latin typeface="Century Gothic"/>
                        </a:defRPr>
                      </a:lvl2pPr>
                      <a:lvl3pPr marL="914377" algn="l" defTabSz="914377" rtl="0" eaLnBrk="1" latinLnBrk="0" hangingPunct="1">
                        <a:defRPr sz="1800" b="1" kern="1200">
                          <a:solidFill>
                            <a:schemeClr val="lt1"/>
                          </a:solidFill>
                          <a:latin typeface="Century Gothic"/>
                        </a:defRPr>
                      </a:lvl3pPr>
                      <a:lvl4pPr marL="1371566" algn="l" defTabSz="914377" rtl="0" eaLnBrk="1" latinLnBrk="0" hangingPunct="1">
                        <a:defRPr sz="1800" b="1" kern="1200">
                          <a:solidFill>
                            <a:schemeClr val="lt1"/>
                          </a:solidFill>
                          <a:latin typeface="Century Gothic"/>
                        </a:defRPr>
                      </a:lvl4pPr>
                      <a:lvl5pPr marL="1828754" algn="l" defTabSz="914377" rtl="0" eaLnBrk="1" latinLnBrk="0" hangingPunct="1">
                        <a:defRPr sz="1800" b="1" kern="1200">
                          <a:solidFill>
                            <a:schemeClr val="lt1"/>
                          </a:solidFill>
                          <a:latin typeface="Century Gothic"/>
                        </a:defRPr>
                      </a:lvl5pPr>
                      <a:lvl6pPr marL="2285943" algn="l" defTabSz="914377" rtl="0" eaLnBrk="1" latinLnBrk="0" hangingPunct="1">
                        <a:defRPr sz="1800" b="1" kern="1200">
                          <a:solidFill>
                            <a:schemeClr val="lt1"/>
                          </a:solidFill>
                          <a:latin typeface="Century Gothic"/>
                        </a:defRPr>
                      </a:lvl6pPr>
                      <a:lvl7pPr marL="2743131" algn="l" defTabSz="914377" rtl="0" eaLnBrk="1" latinLnBrk="0" hangingPunct="1">
                        <a:defRPr sz="1800" b="1" kern="1200">
                          <a:solidFill>
                            <a:schemeClr val="lt1"/>
                          </a:solidFill>
                          <a:latin typeface="Century Gothic"/>
                        </a:defRPr>
                      </a:lvl7pPr>
                      <a:lvl8pPr marL="3200320" algn="l" defTabSz="914377" rtl="0" eaLnBrk="1" latinLnBrk="0" hangingPunct="1">
                        <a:defRPr sz="1800" b="1" kern="1200">
                          <a:solidFill>
                            <a:schemeClr val="lt1"/>
                          </a:solidFill>
                          <a:latin typeface="Century Gothic"/>
                        </a:defRPr>
                      </a:lvl8pPr>
                      <a:lvl9pPr marL="3657509" algn="l" defTabSz="914377" rtl="0" eaLnBrk="1" latinLnBrk="0" hangingPunct="1">
                        <a:defRPr sz="1800" b="1" kern="1200">
                          <a:solidFill>
                            <a:schemeClr val="lt1"/>
                          </a:solidFill>
                          <a:latin typeface="Century Gothic"/>
                        </a:defRPr>
                      </a:lvl9pPr>
                    </a:lstStyle>
                    <a:p>
                      <a:pPr algn="ctr">
                        <a:spcAft>
                          <a:spcPts val="0"/>
                        </a:spcAft>
                      </a:pPr>
                      <a:r>
                        <a:rPr lang="en-GB" sz="1800" dirty="0" smtClean="0">
                          <a:solidFill>
                            <a:schemeClr val="bg1"/>
                          </a:solidFill>
                          <a:effectLst/>
                          <a:latin typeface="Calibri" panose="020F0502020204030204" pitchFamily="34" charset="0"/>
                          <a:ea typeface="Calibri"/>
                          <a:cs typeface="Calibri" panose="020F0502020204030204" pitchFamily="34" charset="0"/>
                        </a:rPr>
                        <a:t>RUS</a:t>
                      </a:r>
                      <a:endParaRPr lang="en-GB" sz="1800" dirty="0">
                        <a:solidFill>
                          <a:schemeClr val="bg1"/>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0"/>
                  </a:ext>
                </a:extLst>
              </a:tr>
              <a:tr h="416179">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Marine Fuel Management for Management Level Engineers</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rgbClr val="000000"/>
                          </a:solidFill>
                          <a:effectLst/>
                          <a:latin typeface="Calibri" panose="020F0502020204030204" pitchFamily="34" charset="0"/>
                          <a:cs typeface="Calibri" panose="020F0502020204030204" pitchFamily="34" charset="0"/>
                        </a:rPr>
                        <a:t>UMTC</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r>
                        <a:rPr lang="en-GB" sz="1400" b="1" dirty="0" smtClean="0">
                          <a:solidFill>
                            <a:schemeClr val="accent2">
                              <a:lumMod val="75000"/>
                            </a:schemeClr>
                          </a:solidFill>
                          <a:effectLst/>
                          <a:latin typeface="Calibri" panose="020F0502020204030204" pitchFamily="34" charset="0"/>
                          <a:cs typeface="Calibri" panose="020F0502020204030204" pitchFamily="34" charset="0"/>
                        </a:rPr>
                        <a:t>KMSTC</a:t>
                      </a: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r>
                        <a:rPr lang="en-GB" sz="1400" b="1" dirty="0" smtClean="0">
                          <a:solidFill>
                            <a:srgbClr val="0068BF"/>
                          </a:solidFill>
                          <a:effectLst/>
                          <a:latin typeface="Calibri" panose="020F0502020204030204" pitchFamily="34" charset="0"/>
                          <a:ea typeface="Calibri"/>
                          <a:cs typeface="Calibri" panose="020F0502020204030204" pitchFamily="34" charset="0"/>
                        </a:rPr>
                        <a:t>AUMSU</a:t>
                      </a:r>
                      <a:endParaRPr lang="en-GB" sz="1400" b="1" dirty="0">
                        <a:solidFill>
                          <a:srgbClr val="0068BF"/>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1"/>
                  </a:ext>
                </a:extLst>
              </a:tr>
              <a:tr h="416179">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Enclosed Space Entry</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rgbClr val="005AA5"/>
                          </a:solidFill>
                          <a:effectLst/>
                          <a:latin typeface="Calibri" panose="020F0502020204030204" pitchFamily="34" charset="0"/>
                          <a:cs typeface="Calibri" panose="020F0502020204030204" pitchFamily="34" charset="0"/>
                        </a:rPr>
                        <a:t>UMTC</a:t>
                      </a:r>
                      <a:endParaRPr lang="en-GB" sz="1400" b="1" i="0" u="none" strike="noStrike" dirty="0">
                        <a:solidFill>
                          <a:srgbClr val="005AA5"/>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r>
                        <a:rPr lang="en-GB" sz="1400" b="1" dirty="0" smtClean="0">
                          <a:solidFill>
                            <a:schemeClr val="tx1"/>
                          </a:solidFill>
                          <a:effectLst/>
                          <a:latin typeface="Calibri" panose="020F0502020204030204" pitchFamily="34" charset="0"/>
                          <a:cs typeface="Calibri" panose="020F0502020204030204" pitchFamily="34" charset="0"/>
                        </a:rPr>
                        <a:t>KMSTC</a:t>
                      </a: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endParaRPr lang="en-GB" sz="1400" b="1" dirty="0">
                        <a:solidFill>
                          <a:srgbClr val="0068BF"/>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2"/>
                  </a:ext>
                </a:extLst>
              </a:tr>
              <a:tr h="416179">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Guidance</a:t>
                      </a:r>
                      <a:r>
                        <a:rPr lang="en-GB" sz="1400" b="1" i="0" u="none" strike="noStrike" baseline="0" dirty="0" smtClean="0">
                          <a:solidFill>
                            <a:srgbClr val="0068BF"/>
                          </a:solidFill>
                          <a:effectLst/>
                          <a:latin typeface="Calibri" panose="020F0502020204030204" pitchFamily="34" charset="0"/>
                          <a:cs typeface="Calibri" panose="020F0502020204030204" pitchFamily="34" charset="0"/>
                        </a:rPr>
                        <a:t> to P</a:t>
                      </a:r>
                      <a:r>
                        <a:rPr lang="en-GB" sz="1400" b="1" i="0" u="none" strike="noStrike" dirty="0" smtClean="0">
                          <a:solidFill>
                            <a:srgbClr val="0068BF"/>
                          </a:solidFill>
                          <a:effectLst/>
                          <a:latin typeface="Calibri" panose="020F0502020204030204" pitchFamily="34" charset="0"/>
                          <a:cs typeface="Calibri" panose="020F0502020204030204" pitchFamily="34" charset="0"/>
                        </a:rPr>
                        <a:t>ort State </a:t>
                      </a:r>
                      <a:r>
                        <a:rPr lang="en-GB" sz="1400" b="1" i="0" u="none" strike="noStrike" dirty="0" smtClean="0">
                          <a:solidFill>
                            <a:srgbClr val="0068BF"/>
                          </a:solidFill>
                          <a:effectLst/>
                          <a:latin typeface="Calibri" panose="020F0502020204030204" pitchFamily="34" charset="0"/>
                          <a:cs typeface="Calibri" panose="020F0502020204030204" pitchFamily="34" charset="0"/>
                        </a:rPr>
                        <a:t>Control </a:t>
                      </a:r>
                      <a:r>
                        <a:rPr lang="en-GB" sz="1400" b="1" i="0" u="none" strike="noStrike" dirty="0" smtClean="0">
                          <a:solidFill>
                            <a:srgbClr val="0068BF"/>
                          </a:solidFill>
                          <a:effectLst/>
                          <a:latin typeface="Calibri" panose="020F0502020204030204" pitchFamily="34" charset="0"/>
                          <a:cs typeface="Calibri" panose="020F0502020204030204" pitchFamily="34" charset="0"/>
                        </a:rPr>
                        <a:t>Inspections – reviewed class room training</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UMTC</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r>
                        <a:rPr lang="en-GB" sz="1400" b="1" dirty="0" smtClean="0">
                          <a:solidFill>
                            <a:schemeClr val="accent2">
                              <a:lumMod val="75000"/>
                            </a:schemeClr>
                          </a:solidFill>
                          <a:effectLst/>
                          <a:latin typeface="Calibri" panose="020F0502020204030204" pitchFamily="34" charset="0"/>
                          <a:cs typeface="Calibri" panose="020F0502020204030204" pitchFamily="34" charset="0"/>
                        </a:rPr>
                        <a:t>KMSTC</a:t>
                      </a: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a:solidFill>
                          <a:srgbClr val="0068BF"/>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3"/>
                  </a:ext>
                </a:extLst>
              </a:tr>
              <a:tr h="416179">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Guidance</a:t>
                      </a:r>
                      <a:r>
                        <a:rPr lang="en-GB" sz="1400" b="1" i="0" u="none" strike="noStrike" baseline="0" dirty="0" smtClean="0">
                          <a:solidFill>
                            <a:srgbClr val="0068BF"/>
                          </a:solidFill>
                          <a:effectLst/>
                          <a:latin typeface="Calibri" panose="020F0502020204030204" pitchFamily="34" charset="0"/>
                          <a:cs typeface="Calibri" panose="020F0502020204030204" pitchFamily="34" charset="0"/>
                        </a:rPr>
                        <a:t> to Port State Control Inspections - webinar</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chemeClr val="accent2">
                              <a:lumMod val="75000"/>
                            </a:schemeClr>
                          </a:solidFill>
                          <a:effectLst/>
                          <a:latin typeface="Calibri" panose="020F0502020204030204" pitchFamily="34" charset="0"/>
                          <a:cs typeface="Calibri" panose="020F0502020204030204" pitchFamily="34" charset="0"/>
                        </a:rPr>
                        <a:t>UMTC</a:t>
                      </a:r>
                      <a:endParaRPr lang="en-GB" sz="1400" b="1" i="0" u="none" strike="noStrike" dirty="0">
                        <a:solidFill>
                          <a:schemeClr val="accent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r>
                        <a:rPr lang="en-GB" sz="1400" b="1" dirty="0" smtClean="0">
                          <a:solidFill>
                            <a:schemeClr val="accent2">
                              <a:lumMod val="75000"/>
                            </a:schemeClr>
                          </a:solidFill>
                          <a:effectLst/>
                          <a:latin typeface="Calibri" panose="020F0502020204030204" pitchFamily="34" charset="0"/>
                          <a:cs typeface="Calibri" panose="020F0502020204030204" pitchFamily="34" charset="0"/>
                        </a:rPr>
                        <a:t>KMSTC</a:t>
                      </a: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r>
                        <a:rPr lang="en-GB" sz="1400" b="1" dirty="0" smtClean="0">
                          <a:solidFill>
                            <a:srgbClr val="FF0000"/>
                          </a:solidFill>
                          <a:effectLst/>
                          <a:latin typeface="Calibri" panose="020F0502020204030204" pitchFamily="34" charset="0"/>
                          <a:cs typeface="Calibri" panose="020F0502020204030204" pitchFamily="34" charset="0"/>
                        </a:rPr>
                        <a:t>KMSTC</a:t>
                      </a:r>
                      <a:endParaRPr lang="en-GB" sz="1400" b="1" dirty="0">
                        <a:solidFill>
                          <a:srgbClr val="FF0000"/>
                        </a:solidFill>
                        <a:effectLst/>
                        <a:latin typeface="Calibri" panose="020F0502020204030204" pitchFamily="34" charset="0"/>
                        <a:cs typeface="Calibri" panose="020F0502020204030204" pitchFamily="34" charset="0"/>
                      </a:endParaRPr>
                    </a:p>
                  </a:txBody>
                  <a:tcPr marL="68580" marR="68580" marT="0" marB="0" anchor="ctr"/>
                </a:tc>
                <a:extLst>
                  <a:ext uri="{0D108BD9-81ED-4DB2-BD59-A6C34878D82A}">
                    <a16:rowId xmlns:a16="http://schemas.microsoft.com/office/drawing/2014/main" val="10004"/>
                  </a:ext>
                </a:extLst>
              </a:tr>
              <a:tr h="416179">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Safety Awareness Training  - webinar</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chemeClr val="accent2">
                              <a:lumMod val="75000"/>
                            </a:schemeClr>
                          </a:solidFill>
                          <a:effectLst/>
                          <a:latin typeface="Calibri" panose="020F0502020204030204" pitchFamily="34" charset="0"/>
                          <a:cs typeface="Calibri" panose="020F0502020204030204" pitchFamily="34" charset="0"/>
                        </a:rPr>
                        <a:t>UMTC</a:t>
                      </a:r>
                      <a:endParaRPr lang="en-GB" sz="1400" b="1" i="0" u="none" strike="noStrike" dirty="0">
                        <a:solidFill>
                          <a:schemeClr val="accent2">
                            <a:lumMod val="75000"/>
                          </a:schemeClr>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r>
                        <a:rPr lang="en-GB" sz="1400" b="1" dirty="0" smtClean="0">
                          <a:solidFill>
                            <a:schemeClr val="accent2">
                              <a:lumMod val="75000"/>
                            </a:schemeClr>
                          </a:solidFill>
                          <a:effectLst/>
                          <a:latin typeface="Calibri" panose="020F0502020204030204" pitchFamily="34" charset="0"/>
                          <a:cs typeface="Calibri" panose="020F0502020204030204" pitchFamily="34" charset="0"/>
                        </a:rPr>
                        <a:t>KMSTC</a:t>
                      </a: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r>
                        <a:rPr lang="en-GB" sz="1400" b="1" dirty="0" smtClean="0">
                          <a:solidFill>
                            <a:srgbClr val="FF0000"/>
                          </a:solidFill>
                          <a:effectLst/>
                          <a:latin typeface="Calibri" panose="020F0502020204030204" pitchFamily="34" charset="0"/>
                          <a:ea typeface="Calibri"/>
                          <a:cs typeface="Calibri" panose="020F0502020204030204" pitchFamily="34" charset="0"/>
                        </a:rPr>
                        <a:t>KMSTC</a:t>
                      </a:r>
                      <a:endParaRPr lang="en-GB" sz="1400" b="1" dirty="0">
                        <a:solidFill>
                          <a:srgbClr val="FF0000"/>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5"/>
                  </a:ext>
                </a:extLst>
              </a:tr>
              <a:tr h="416179">
                <a:tc>
                  <a:txBody>
                    <a:bodyPr/>
                    <a:lstStyle/>
                    <a:p>
                      <a:pPr algn="l" fontAlgn="ctr"/>
                      <a:r>
                        <a:rPr lang="en-GB" sz="1400" b="1" i="0" u="none" strike="noStrike" dirty="0" smtClean="0">
                          <a:solidFill>
                            <a:srgbClr val="005AA5"/>
                          </a:solidFill>
                          <a:effectLst/>
                          <a:latin typeface="Calibri" panose="020F0502020204030204" pitchFamily="34" charset="0"/>
                          <a:cs typeface="Calibri" panose="020F0502020204030204" pitchFamily="34" charset="0"/>
                        </a:rPr>
                        <a:t>Conversion</a:t>
                      </a:r>
                      <a:r>
                        <a:rPr lang="en-GB" sz="1400" b="1" i="0" u="none" strike="noStrike" baseline="0" dirty="0" smtClean="0">
                          <a:solidFill>
                            <a:srgbClr val="005AA5"/>
                          </a:solidFill>
                          <a:effectLst/>
                          <a:latin typeface="Calibri" panose="020F0502020204030204" pitchFamily="34" charset="0"/>
                          <a:cs typeface="Calibri" panose="020F0502020204030204" pitchFamily="34" charset="0"/>
                        </a:rPr>
                        <a:t> of various classroom attendance courses into distant learning courses</a:t>
                      </a:r>
                      <a:endParaRPr lang="en-GB" sz="1400" b="1" i="0" u="none" strike="noStrike" dirty="0">
                        <a:solidFill>
                          <a:srgbClr val="005AA5"/>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r>
                        <a:rPr lang="en-GB" sz="1400" b="1" i="0" u="none" strike="noStrike" dirty="0" smtClean="0">
                          <a:solidFill>
                            <a:srgbClr val="FF0000"/>
                          </a:solidFill>
                          <a:effectLst/>
                          <a:latin typeface="Calibri" panose="020F0502020204030204" pitchFamily="34" charset="0"/>
                          <a:cs typeface="Calibri" panose="020F0502020204030204" pitchFamily="34" charset="0"/>
                        </a:rPr>
                        <a:t>UMTC</a:t>
                      </a:r>
                      <a:endParaRPr lang="en-GB" sz="1400" b="1" i="0" u="none" strike="noStrike" dirty="0">
                        <a:solidFill>
                          <a:srgbClr val="FF0000"/>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r>
                        <a:rPr lang="en-GB" sz="1400" b="1" dirty="0" smtClean="0">
                          <a:solidFill>
                            <a:srgbClr val="FF0000"/>
                          </a:solidFill>
                          <a:effectLst/>
                          <a:latin typeface="Calibri" panose="020F0502020204030204" pitchFamily="34" charset="0"/>
                          <a:cs typeface="Calibri" panose="020F0502020204030204" pitchFamily="34" charset="0"/>
                        </a:rPr>
                        <a:t>KMSTC</a:t>
                      </a:r>
                    </a:p>
                  </a:txBody>
                  <a:tcPr marL="68580" marR="68580" marT="0" marB="0" anchor="ctr"/>
                </a:tc>
                <a:tc>
                  <a:txBody>
                    <a:bodyPr/>
                    <a:lstStyle/>
                    <a:p>
                      <a:pPr algn="ctr">
                        <a:spcAft>
                          <a:spcPts val="0"/>
                        </a:spcAft>
                      </a:pPr>
                      <a:r>
                        <a:rPr lang="en-GB" sz="1400" b="1" dirty="0" smtClean="0">
                          <a:solidFill>
                            <a:srgbClr val="FF0000"/>
                          </a:solidFill>
                          <a:effectLst/>
                          <a:latin typeface="Calibri" panose="020F0502020204030204" pitchFamily="34" charset="0"/>
                          <a:ea typeface="Calibri"/>
                          <a:cs typeface="Calibri" panose="020F0502020204030204" pitchFamily="34" charset="0"/>
                        </a:rPr>
                        <a:t>KMSTC</a:t>
                      </a:r>
                      <a:endParaRPr lang="en-GB" sz="1400" b="1" dirty="0">
                        <a:solidFill>
                          <a:srgbClr val="FF0000"/>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4126407166"/>
                  </a:ext>
                </a:extLst>
              </a:tr>
              <a:tr h="512585">
                <a:tc>
                  <a:txBody>
                    <a:bodyPr/>
                    <a:lstStyle/>
                    <a:p>
                      <a:pPr algn="l" fontAlgn="ctr"/>
                      <a:r>
                        <a:rPr lang="en-GB" sz="1400" b="1" i="0" u="none" strike="noStrike" dirty="0" smtClean="0">
                          <a:solidFill>
                            <a:srgbClr val="0068BF"/>
                          </a:solidFill>
                          <a:effectLst/>
                          <a:latin typeface="Calibri" panose="020F0502020204030204" pitchFamily="34" charset="0"/>
                          <a:cs typeface="Calibri" panose="020F0502020204030204" pitchFamily="34" charset="0"/>
                        </a:rPr>
                        <a:t>ECDIS with passage planning</a:t>
                      </a:r>
                      <a:endParaRPr lang="en-GB" sz="1400" b="1" i="0" u="none" strike="noStrike" dirty="0">
                        <a:solidFill>
                          <a:srgbClr val="0068BF"/>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GB" sz="1400" b="1" i="0" u="none" strike="noStrike" dirty="0" smtClean="0">
                          <a:solidFill>
                            <a:srgbClr val="005AA5"/>
                          </a:solidFill>
                          <a:effectLst/>
                          <a:latin typeface="Calibri" panose="020F0502020204030204" pitchFamily="34" charset="0"/>
                          <a:cs typeface="Calibri" panose="020F0502020204030204" pitchFamily="34" charset="0"/>
                        </a:rPr>
                        <a:t>UMTC</a:t>
                      </a:r>
                    </a:p>
                    <a:p>
                      <a:pPr algn="ctr" fontAlgn="ct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b="1" dirty="0" smtClean="0">
                          <a:solidFill>
                            <a:schemeClr val="accent2">
                              <a:lumMod val="75000"/>
                            </a:schemeClr>
                          </a:solidFill>
                          <a:effectLst/>
                          <a:latin typeface="Calibri" panose="020F0502020204030204" pitchFamily="34" charset="0"/>
                          <a:cs typeface="Calibri" panose="020F0502020204030204" pitchFamily="34" charset="0"/>
                        </a:rPr>
                        <a:t>KMSTC</a:t>
                      </a:r>
                    </a:p>
                    <a:p>
                      <a:pPr algn="ctr"/>
                      <a:endParaRPr lang="en-GB" sz="1400" b="1" dirty="0" smtClean="0">
                        <a:solidFill>
                          <a:srgbClr val="005AA5"/>
                        </a:solidFill>
                        <a:effectLst/>
                        <a:latin typeface="Calibri" panose="020F0502020204030204" pitchFamily="34" charset="0"/>
                        <a:cs typeface="Calibri" panose="020F0502020204030204" pitchFamily="34" charset="0"/>
                      </a:endParaRP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GB" sz="1400" b="1" dirty="0" smtClean="0">
                          <a:solidFill>
                            <a:srgbClr val="FF0000"/>
                          </a:solidFill>
                          <a:effectLst/>
                          <a:latin typeface="Calibri" panose="020F0502020204030204" pitchFamily="34" charset="0"/>
                          <a:ea typeface="Calibri"/>
                          <a:cs typeface="Calibri" panose="020F0502020204030204" pitchFamily="34" charset="0"/>
                        </a:rPr>
                        <a:t>AUMSU</a:t>
                      </a:r>
                    </a:p>
                    <a:p>
                      <a:pPr algn="ctr">
                        <a:spcAft>
                          <a:spcPts val="0"/>
                        </a:spcAft>
                      </a:pPr>
                      <a:endParaRPr lang="en-GB" sz="1400" b="1" dirty="0">
                        <a:solidFill>
                          <a:srgbClr val="005AA5"/>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6"/>
                  </a:ext>
                </a:extLst>
              </a:tr>
              <a:tr h="416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b="1" i="0" u="none" strike="noStrike" dirty="0" smtClean="0">
                          <a:solidFill>
                            <a:srgbClr val="000000"/>
                          </a:solidFill>
                          <a:effectLst/>
                          <a:latin typeface="Calibri" panose="020F0502020204030204" pitchFamily="34" charset="0"/>
                          <a:cs typeface="Calibri" panose="020F0502020204030204" pitchFamily="34" charset="0"/>
                        </a:rPr>
                        <a:t>Marked in BLACK =  already existing before 2020</a:t>
                      </a:r>
                    </a:p>
                  </a:txBody>
                  <a:tcPr marL="9525" marR="9525" marT="9525" marB="0" anchor="b"/>
                </a:tc>
                <a:tc>
                  <a:txBody>
                    <a:bodyPr/>
                    <a:lstStyle/>
                    <a:p>
                      <a:pPr algn="ctr" fontAlgn="b"/>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b"/>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smtClean="0">
                        <a:solidFill>
                          <a:srgbClr val="005AA5"/>
                        </a:solidFill>
                        <a:effectLst/>
                        <a:latin typeface="Calibri" panose="020F0502020204030204" pitchFamily="34" charset="0"/>
                        <a:cs typeface="Calibri" panose="020F0502020204030204" pitchFamily="34" charset="0"/>
                      </a:endParaRP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a:solidFill>
                          <a:srgbClr val="005AA5"/>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7"/>
                  </a:ext>
                </a:extLst>
              </a:tr>
              <a:tr h="416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b="1" i="0" u="none" strike="noStrike" kern="1200" dirty="0" smtClean="0">
                          <a:solidFill>
                            <a:srgbClr val="0068BF"/>
                          </a:solidFill>
                          <a:effectLst/>
                          <a:latin typeface="Calibri" panose="020F0502020204030204" pitchFamily="34" charset="0"/>
                          <a:ea typeface="+mn-ea"/>
                          <a:cs typeface="Calibri" panose="020F0502020204030204" pitchFamily="34" charset="0"/>
                        </a:rPr>
                        <a:t>Marked in BLUE =  introduced in 2020</a:t>
                      </a:r>
                      <a:endParaRPr lang="en-GB" sz="1800" b="1" i="0" u="none" strike="noStrike" kern="1200" dirty="0">
                        <a:solidFill>
                          <a:srgbClr val="0068BF"/>
                        </a:solidFill>
                        <a:effectLst/>
                        <a:latin typeface="Calibri" panose="020F0502020204030204" pitchFamily="34" charset="0"/>
                        <a:ea typeface="+mn-ea"/>
                        <a:cs typeface="Calibri" panose="020F0502020204030204" pitchFamily="34" charset="0"/>
                      </a:endParaRPr>
                    </a:p>
                  </a:txBody>
                  <a:tcPr marL="9525" marR="9525" marT="9525" marB="0" anchor="ctr"/>
                </a:tc>
                <a:tc>
                  <a:txBody>
                    <a:bodyPr/>
                    <a:lstStyle/>
                    <a:p>
                      <a:pPr algn="ctr" fontAlgn="ct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endParaRPr lang="en-GB" sz="1400" b="1" dirty="0" smtClean="0">
                        <a:solidFill>
                          <a:srgbClr val="005AA5"/>
                        </a:solidFill>
                        <a:effectLst/>
                        <a:latin typeface="Calibri" panose="020F0502020204030204" pitchFamily="34" charset="0"/>
                        <a:cs typeface="Calibri" panose="020F0502020204030204" pitchFamily="34" charset="0"/>
                      </a:endParaRP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smtClean="0">
                        <a:solidFill>
                          <a:srgbClr val="005AA5"/>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8"/>
                  </a:ext>
                </a:extLst>
              </a:tr>
              <a:tr h="416179">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1800" b="1" i="0" u="none" strike="noStrike" kern="1200" dirty="0" smtClean="0">
                          <a:solidFill>
                            <a:srgbClr val="FF0000"/>
                          </a:solidFill>
                          <a:effectLst/>
                          <a:latin typeface="Calibri" panose="020F0502020204030204" pitchFamily="34" charset="0"/>
                          <a:ea typeface="+mn-ea"/>
                          <a:cs typeface="Calibri" panose="020F0502020204030204" pitchFamily="34" charset="0"/>
                        </a:rPr>
                        <a:t>Marked in RED =  planned for 2021</a:t>
                      </a: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p>
                      <a:pPr algn="ctr" fontAlgn="ctr"/>
                      <a:endParaRPr lang="en-GB" sz="1400" b="1"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smtClean="0">
                        <a:solidFill>
                          <a:srgbClr val="005AA5"/>
                        </a:solidFill>
                        <a:effectLst/>
                        <a:latin typeface="Calibri" panose="020F0502020204030204" pitchFamily="34" charset="0"/>
                        <a:cs typeface="Calibri" panose="020F0502020204030204" pitchFamily="34" charset="0"/>
                      </a:endParaRPr>
                    </a:p>
                  </a:txBody>
                  <a:tcPr marL="68580" marR="68580" marT="0" marB="0" anchor="ctr"/>
                </a:tc>
                <a:tc>
                  <a:txBody>
                    <a:bodyPr/>
                    <a:lstStyle>
                      <a:lvl1pPr marL="0" algn="l" defTabSz="914377" rtl="0" eaLnBrk="1" latinLnBrk="0" hangingPunct="1">
                        <a:defRPr sz="1800" kern="1200">
                          <a:solidFill>
                            <a:schemeClr val="dk1"/>
                          </a:solidFill>
                          <a:latin typeface="Century Gothic"/>
                        </a:defRPr>
                      </a:lvl1pPr>
                      <a:lvl2pPr marL="457189" algn="l" defTabSz="914377" rtl="0" eaLnBrk="1" latinLnBrk="0" hangingPunct="1">
                        <a:defRPr sz="1800" kern="1200">
                          <a:solidFill>
                            <a:schemeClr val="dk1"/>
                          </a:solidFill>
                          <a:latin typeface="Century Gothic"/>
                        </a:defRPr>
                      </a:lvl2pPr>
                      <a:lvl3pPr marL="914377" algn="l" defTabSz="914377" rtl="0" eaLnBrk="1" latinLnBrk="0" hangingPunct="1">
                        <a:defRPr sz="1800" kern="1200">
                          <a:solidFill>
                            <a:schemeClr val="dk1"/>
                          </a:solidFill>
                          <a:latin typeface="Century Gothic"/>
                        </a:defRPr>
                      </a:lvl3pPr>
                      <a:lvl4pPr marL="1371566" algn="l" defTabSz="914377" rtl="0" eaLnBrk="1" latinLnBrk="0" hangingPunct="1">
                        <a:defRPr sz="1800" kern="1200">
                          <a:solidFill>
                            <a:schemeClr val="dk1"/>
                          </a:solidFill>
                          <a:latin typeface="Century Gothic"/>
                        </a:defRPr>
                      </a:lvl4pPr>
                      <a:lvl5pPr marL="1828754" algn="l" defTabSz="914377" rtl="0" eaLnBrk="1" latinLnBrk="0" hangingPunct="1">
                        <a:defRPr sz="1800" kern="1200">
                          <a:solidFill>
                            <a:schemeClr val="dk1"/>
                          </a:solidFill>
                          <a:latin typeface="Century Gothic"/>
                        </a:defRPr>
                      </a:lvl5pPr>
                      <a:lvl6pPr marL="2285943" algn="l" defTabSz="914377" rtl="0" eaLnBrk="1" latinLnBrk="0" hangingPunct="1">
                        <a:defRPr sz="1800" kern="1200">
                          <a:solidFill>
                            <a:schemeClr val="dk1"/>
                          </a:solidFill>
                          <a:latin typeface="Century Gothic"/>
                        </a:defRPr>
                      </a:lvl6pPr>
                      <a:lvl7pPr marL="2743131" algn="l" defTabSz="914377" rtl="0" eaLnBrk="1" latinLnBrk="0" hangingPunct="1">
                        <a:defRPr sz="1800" kern="1200">
                          <a:solidFill>
                            <a:schemeClr val="dk1"/>
                          </a:solidFill>
                          <a:latin typeface="Century Gothic"/>
                        </a:defRPr>
                      </a:lvl7pPr>
                      <a:lvl8pPr marL="3200320" algn="l" defTabSz="914377" rtl="0" eaLnBrk="1" latinLnBrk="0" hangingPunct="1">
                        <a:defRPr sz="1800" kern="1200">
                          <a:solidFill>
                            <a:schemeClr val="dk1"/>
                          </a:solidFill>
                          <a:latin typeface="Century Gothic"/>
                        </a:defRPr>
                      </a:lvl8pPr>
                      <a:lvl9pPr marL="3657509" algn="l" defTabSz="914377" rtl="0" eaLnBrk="1" latinLnBrk="0" hangingPunct="1">
                        <a:defRPr sz="1800" kern="1200">
                          <a:solidFill>
                            <a:schemeClr val="dk1"/>
                          </a:solidFill>
                          <a:latin typeface="Century Gothic"/>
                        </a:defRPr>
                      </a:lvl9pPr>
                    </a:lstStyle>
                    <a:p>
                      <a:pPr algn="ctr">
                        <a:spcAft>
                          <a:spcPts val="0"/>
                        </a:spcAft>
                      </a:pPr>
                      <a:endParaRPr lang="en-GB" sz="1400" b="1" dirty="0" smtClean="0">
                        <a:solidFill>
                          <a:srgbClr val="005AA5"/>
                        </a:solidFill>
                        <a:effectLst/>
                        <a:latin typeface="Calibri" panose="020F0502020204030204" pitchFamily="34" charset="0"/>
                        <a:ea typeface="Calibri"/>
                        <a:cs typeface="Calibri" panose="020F0502020204030204" pitchFamily="34" charset="0"/>
                      </a:endParaRPr>
                    </a:p>
                  </a:txBody>
                  <a:tcPr marL="68580" marR="68580" marT="0" marB="0" anchor="ct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29993863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5">
            <a:extLst>
              <a:ext uri="{FF2B5EF4-FFF2-40B4-BE49-F238E27FC236}">
                <a16:creationId xmlns:a16="http://schemas.microsoft.com/office/drawing/2014/main" id="{86AD3F9E-02DB-48D5-BD18-450C99DD6F63}"/>
              </a:ext>
            </a:extLst>
          </p:cNvPr>
          <p:cNvSpPr>
            <a:spLocks noGrp="1"/>
          </p:cNvSpPr>
          <p:nvPr>
            <p:ph type="body" sz="quarter" idx="11" hasCustomPrompt="1"/>
          </p:nvPr>
        </p:nvSpPr>
        <p:spPr>
          <a:xfrm>
            <a:off x="719404" y="1123218"/>
            <a:ext cx="3435725" cy="359370"/>
          </a:xfrm>
        </p:spPr>
        <p:txBody>
          <a:bodyPr>
            <a:noAutofit/>
          </a:bodyPr>
          <a:lstStyle>
            <a:lvl1pPr>
              <a:defRPr sz="3400" b="0" cap="all" baseline="0">
                <a:solidFill>
                  <a:srgbClr val="005AA5"/>
                </a:solidFill>
                <a:latin typeface="+mn-lt"/>
              </a:defRPr>
            </a:lvl1pPr>
          </a:lstStyle>
          <a:p>
            <a:pPr lvl="0"/>
            <a:r>
              <a:rPr lang="en-GB" noProof="0" dirty="0"/>
              <a:t>THANK YOU!</a:t>
            </a:r>
          </a:p>
        </p:txBody>
      </p:sp>
    </p:spTree>
    <p:extLst>
      <p:ext uri="{BB962C8B-B14F-4D97-AF65-F5344CB8AC3E}">
        <p14:creationId xmlns:p14="http://schemas.microsoft.com/office/powerpoint/2010/main" val="1356342564"/>
      </p:ext>
    </p:extLst>
  </p:cSld>
  <p:clrMapOvr>
    <a:masterClrMapping/>
  </p:clrMapOvr>
</p:sld>
</file>

<file path=ppt/theme/theme1.xml><?xml version="1.0" encoding="utf-8"?>
<a:theme xmlns:a="http://schemas.openxmlformats.org/drawingml/2006/main" name="1_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17962</TotalTime>
  <Words>969</Words>
  <Application>Microsoft Office PowerPoint</Application>
  <PresentationFormat>Widescreen</PresentationFormat>
  <Paragraphs>119</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1_Retrospect</vt:lpstr>
      <vt:lpstr> TRAINING ACTIVITIES, PROGRAMS UPDATE &amp; OUTLOOK</vt:lpstr>
      <vt:lpstr>TRAINING PROGRAMS UPDATE</vt:lpstr>
      <vt:lpstr>TRAINING PROGRAMS UPDATE</vt:lpstr>
      <vt:lpstr>TRAINING PROGRAMS UPDATE</vt:lpstr>
      <vt:lpstr>TRAINING ACTIVITIES</vt:lpstr>
      <vt:lpstr>TRAINING ACTIVITIES</vt:lpstr>
      <vt:lpstr>TRAINING ACTIVITIES</vt:lpstr>
      <vt:lpstr>UPGRADING TRAINING  Training courses introduced in 2020 or with planned implementation during 2021</vt:lpstr>
      <vt:lpstr>PowerPoint Presentation</vt:lpstr>
      <vt:lpstr>DISCLAIMER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Komodromou</dc:creator>
  <cp:lastModifiedBy>Joern Clodius  (Marlow - CD Management)</cp:lastModifiedBy>
  <cp:revision>843</cp:revision>
  <cp:lastPrinted>2020-10-21T07:30:30Z</cp:lastPrinted>
  <dcterms:created xsi:type="dcterms:W3CDTF">2015-07-27T11:12:49Z</dcterms:created>
  <dcterms:modified xsi:type="dcterms:W3CDTF">2020-12-11T12:19:03Z</dcterms:modified>
</cp:coreProperties>
</file>